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361" r:id="rId5"/>
    <p:sldId id="359" r:id="rId6"/>
    <p:sldId id="360" r:id="rId7"/>
    <p:sldId id="362" r:id="rId8"/>
    <p:sldId id="259" r:id="rId9"/>
    <p:sldId id="260" r:id="rId10"/>
    <p:sldId id="261" r:id="rId11"/>
    <p:sldId id="262" r:id="rId12"/>
    <p:sldId id="263" r:id="rId13"/>
    <p:sldId id="264" r:id="rId14"/>
    <p:sldId id="353" r:id="rId15"/>
    <p:sldId id="265" r:id="rId16"/>
    <p:sldId id="266" r:id="rId17"/>
    <p:sldId id="267" r:id="rId18"/>
    <p:sldId id="354" r:id="rId19"/>
    <p:sldId id="268" r:id="rId20"/>
    <p:sldId id="357" r:id="rId21"/>
    <p:sldId id="365" r:id="rId22"/>
    <p:sldId id="366" r:id="rId23"/>
    <p:sldId id="368" r:id="rId24"/>
    <p:sldId id="367" r:id="rId25"/>
    <p:sldId id="273" r:id="rId26"/>
    <p:sldId id="274" r:id="rId27"/>
    <p:sldId id="275" r:id="rId28"/>
    <p:sldId id="284" r:id="rId29"/>
    <p:sldId id="352" r:id="rId30"/>
    <p:sldId id="270" r:id="rId31"/>
    <p:sldId id="356" r:id="rId32"/>
    <p:sldId id="296" r:id="rId33"/>
    <p:sldId id="363" r:id="rId34"/>
    <p:sldId id="364" r:id="rId35"/>
  </p:sldIdLst>
  <p:sldSz cx="12192000" cy="6858000"/>
  <p:notesSz cx="6858000" cy="9144000"/>
  <p:defaultTextStyle>
    <a:defPPr>
      <a:defRPr lang="en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49"/>
    <p:restoredTop sz="79363"/>
  </p:normalViewPr>
  <p:slideViewPr>
    <p:cSldViewPr snapToGrid="0">
      <p:cViewPr varScale="1">
        <p:scale>
          <a:sx n="89" d="100"/>
          <a:sy n="89" d="100"/>
        </p:scale>
        <p:origin x="10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99577C-33C8-4CFB-B08C-2E3149CBF007}" type="doc">
      <dgm:prSet loTypeId="urn:microsoft.com/office/officeart/2005/8/layout/matrix2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333BFFD-8BE7-4AEE-85EE-EE87B3994B6A}">
      <dgm:prSet custT="1"/>
      <dgm:spPr/>
      <dgm:t>
        <a:bodyPr/>
        <a:lstStyle/>
        <a:p>
          <a:r>
            <a:rPr lang="lt-LT" sz="2400" dirty="0">
              <a:latin typeface="Bodoni 72 Book" pitchFamily="2" charset="0"/>
            </a:rPr>
            <a:t>Tėvai tik informuojami, bet ne įtraukiami</a:t>
          </a:r>
          <a:endParaRPr lang="en-US" sz="2400" dirty="0">
            <a:latin typeface="Bodoni 72 Book" pitchFamily="2" charset="0"/>
          </a:endParaRPr>
        </a:p>
      </dgm:t>
    </dgm:pt>
    <dgm:pt modelId="{A3759BB0-3A9A-4D3F-9D67-7B7B2AAF3754}" type="parTrans" cxnId="{C1B34048-C767-4B8A-A870-3F432E2E94F0}">
      <dgm:prSet/>
      <dgm:spPr/>
      <dgm:t>
        <a:bodyPr/>
        <a:lstStyle/>
        <a:p>
          <a:endParaRPr lang="en-US"/>
        </a:p>
      </dgm:t>
    </dgm:pt>
    <dgm:pt modelId="{12CABE04-B0D9-4190-9CA6-407B08A80913}" type="sibTrans" cxnId="{C1B34048-C767-4B8A-A870-3F432E2E94F0}">
      <dgm:prSet/>
      <dgm:spPr/>
      <dgm:t>
        <a:bodyPr/>
        <a:lstStyle/>
        <a:p>
          <a:endParaRPr lang="en-US"/>
        </a:p>
      </dgm:t>
    </dgm:pt>
    <dgm:pt modelId="{F900AC7D-E4CD-4AEF-A6A2-FF34B5ACD5FA}">
      <dgm:prSet custT="1"/>
      <dgm:spPr/>
      <dgm:t>
        <a:bodyPr/>
        <a:lstStyle/>
        <a:p>
          <a:r>
            <a:rPr lang="lt-LT" sz="2400" dirty="0">
              <a:latin typeface="Bodoni 72 Book" pitchFamily="2" charset="0"/>
            </a:rPr>
            <a:t>Tėvai gauna tik problemų sąrašą</a:t>
          </a:r>
          <a:endParaRPr lang="en-US" sz="2400" dirty="0">
            <a:latin typeface="Bodoni 72 Book" pitchFamily="2" charset="0"/>
          </a:endParaRPr>
        </a:p>
      </dgm:t>
    </dgm:pt>
    <dgm:pt modelId="{D03EE636-C392-4E5F-8EF9-272F3924044F}" type="parTrans" cxnId="{7D4D578C-C52F-4C68-A051-1529E904E640}">
      <dgm:prSet/>
      <dgm:spPr/>
      <dgm:t>
        <a:bodyPr/>
        <a:lstStyle/>
        <a:p>
          <a:endParaRPr lang="en-US"/>
        </a:p>
      </dgm:t>
    </dgm:pt>
    <dgm:pt modelId="{80452F6E-B9A4-4AA9-8920-42F939EE473B}" type="sibTrans" cxnId="{7D4D578C-C52F-4C68-A051-1529E904E640}">
      <dgm:prSet/>
      <dgm:spPr/>
      <dgm:t>
        <a:bodyPr/>
        <a:lstStyle/>
        <a:p>
          <a:endParaRPr lang="en-US"/>
        </a:p>
      </dgm:t>
    </dgm:pt>
    <dgm:pt modelId="{790B2708-0A8E-4BA2-9B9F-0374E2644C81}">
      <dgm:prSet custT="1"/>
      <dgm:spPr/>
      <dgm:t>
        <a:bodyPr/>
        <a:lstStyle/>
        <a:p>
          <a:r>
            <a:rPr lang="lt-LT" sz="2400" dirty="0">
              <a:latin typeface="Bodoni 72 Book" pitchFamily="2" charset="0"/>
            </a:rPr>
            <a:t>Komunikacija vyksta, kai atsiranda sunkumai</a:t>
          </a:r>
          <a:endParaRPr lang="en-US" sz="2400" dirty="0">
            <a:latin typeface="Bodoni 72 Book" pitchFamily="2" charset="0"/>
          </a:endParaRPr>
        </a:p>
      </dgm:t>
    </dgm:pt>
    <dgm:pt modelId="{69F4CD61-2A66-4005-B5D2-5C5F9B946710}" type="parTrans" cxnId="{0FF69A6E-F83D-4799-9C13-17480BAAC5AA}">
      <dgm:prSet/>
      <dgm:spPr/>
      <dgm:t>
        <a:bodyPr/>
        <a:lstStyle/>
        <a:p>
          <a:endParaRPr lang="en-US"/>
        </a:p>
      </dgm:t>
    </dgm:pt>
    <dgm:pt modelId="{7057684D-8CF8-4744-A782-08CEBFC0BBD7}" type="sibTrans" cxnId="{0FF69A6E-F83D-4799-9C13-17480BAAC5AA}">
      <dgm:prSet/>
      <dgm:spPr/>
      <dgm:t>
        <a:bodyPr/>
        <a:lstStyle/>
        <a:p>
          <a:endParaRPr lang="en-US"/>
        </a:p>
      </dgm:t>
    </dgm:pt>
    <dgm:pt modelId="{B41C9B0C-75ED-4B81-8295-CDFAEF6AA224}">
      <dgm:prSet custT="1"/>
      <dgm:spPr/>
      <dgm:t>
        <a:bodyPr/>
        <a:lstStyle/>
        <a:p>
          <a:r>
            <a:rPr lang="lt-LT" sz="2400" dirty="0">
              <a:latin typeface="Bodoni 72 Book" pitchFamily="2" charset="0"/>
            </a:rPr>
            <a:t>Pedagogai pateikia </a:t>
          </a:r>
          <a:r>
            <a:rPr lang="lt-LT" sz="2400" dirty="0" err="1">
              <a:latin typeface="Bodoni 72 Book" pitchFamily="2" charset="0"/>
            </a:rPr>
            <a:t>rekomenda-cijas</a:t>
          </a:r>
          <a:r>
            <a:rPr lang="lt-LT" sz="2400" dirty="0">
              <a:latin typeface="Bodoni 72 Book" pitchFamily="2" charset="0"/>
            </a:rPr>
            <a:t> be konkrečių pavyzdžių</a:t>
          </a:r>
          <a:endParaRPr lang="en-US" sz="2400" dirty="0">
            <a:latin typeface="Bodoni 72 Book" pitchFamily="2" charset="0"/>
          </a:endParaRPr>
        </a:p>
      </dgm:t>
    </dgm:pt>
    <dgm:pt modelId="{7BD2AEFD-E1EB-4549-930B-061E74DAF302}" type="parTrans" cxnId="{AA44D3B0-773F-4D70-8917-2B7F6C9D62CE}">
      <dgm:prSet/>
      <dgm:spPr/>
      <dgm:t>
        <a:bodyPr/>
        <a:lstStyle/>
        <a:p>
          <a:endParaRPr lang="en-US"/>
        </a:p>
      </dgm:t>
    </dgm:pt>
    <dgm:pt modelId="{03CD142E-1D5C-4BB0-8442-5659CDA7673E}" type="sibTrans" cxnId="{AA44D3B0-773F-4D70-8917-2B7F6C9D62CE}">
      <dgm:prSet/>
      <dgm:spPr/>
      <dgm:t>
        <a:bodyPr/>
        <a:lstStyle/>
        <a:p>
          <a:endParaRPr lang="en-US"/>
        </a:p>
      </dgm:t>
    </dgm:pt>
    <dgm:pt modelId="{C774545E-12D8-6645-9BD6-7FDEA06A8B7B}" type="pres">
      <dgm:prSet presAssocID="{F399577C-33C8-4CFB-B08C-2E3149CBF007}" presName="matrix" presStyleCnt="0">
        <dgm:presLayoutVars>
          <dgm:chMax val="1"/>
          <dgm:dir/>
          <dgm:resizeHandles val="exact"/>
        </dgm:presLayoutVars>
      </dgm:prSet>
      <dgm:spPr/>
    </dgm:pt>
    <dgm:pt modelId="{BFCB86EF-3AAB-A14B-8E4F-9FAE46703133}" type="pres">
      <dgm:prSet presAssocID="{F399577C-33C8-4CFB-B08C-2E3149CBF007}" presName="axisShape" presStyleLbl="bgShp" presStyleIdx="0" presStyleCnt="1"/>
      <dgm:spPr/>
    </dgm:pt>
    <dgm:pt modelId="{4389BE1F-684A-8944-BCC2-5D0695C505EF}" type="pres">
      <dgm:prSet presAssocID="{F399577C-33C8-4CFB-B08C-2E3149CBF007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2B302E4-931A-F642-A5C7-56AEE5E6B853}" type="pres">
      <dgm:prSet presAssocID="{F399577C-33C8-4CFB-B08C-2E3149CBF007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4026D85-F885-4542-B089-C49CDE82AF7E}" type="pres">
      <dgm:prSet presAssocID="{F399577C-33C8-4CFB-B08C-2E3149CBF007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7B09D5A6-2C26-6343-8787-2FF90FA32F48}" type="pres">
      <dgm:prSet presAssocID="{F399577C-33C8-4CFB-B08C-2E3149CBF007}" presName="rect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B649DB1A-0778-8449-8BF2-94249E383A0C}" type="presOf" srcId="{B41C9B0C-75ED-4B81-8295-CDFAEF6AA224}" destId="{7B09D5A6-2C26-6343-8787-2FF90FA32F48}" srcOrd="0" destOrd="0" presId="urn:microsoft.com/office/officeart/2005/8/layout/matrix2"/>
    <dgm:cxn modelId="{ED51CC2D-2A38-384C-96C4-11848A5862AC}" type="presOf" srcId="{F399577C-33C8-4CFB-B08C-2E3149CBF007}" destId="{C774545E-12D8-6645-9BD6-7FDEA06A8B7B}" srcOrd="0" destOrd="0" presId="urn:microsoft.com/office/officeart/2005/8/layout/matrix2"/>
    <dgm:cxn modelId="{C1B34048-C767-4B8A-A870-3F432E2E94F0}" srcId="{F399577C-33C8-4CFB-B08C-2E3149CBF007}" destId="{4333BFFD-8BE7-4AEE-85EE-EE87B3994B6A}" srcOrd="0" destOrd="0" parTransId="{A3759BB0-3A9A-4D3F-9D67-7B7B2AAF3754}" sibTransId="{12CABE04-B0D9-4190-9CA6-407B08A80913}"/>
    <dgm:cxn modelId="{03383C52-B31F-0349-9974-D5E0F2C8E2F9}" type="presOf" srcId="{790B2708-0A8E-4BA2-9B9F-0374E2644C81}" destId="{34026D85-F885-4542-B089-C49CDE82AF7E}" srcOrd="0" destOrd="0" presId="urn:microsoft.com/office/officeart/2005/8/layout/matrix2"/>
    <dgm:cxn modelId="{0FF69A6E-F83D-4799-9C13-17480BAAC5AA}" srcId="{F399577C-33C8-4CFB-B08C-2E3149CBF007}" destId="{790B2708-0A8E-4BA2-9B9F-0374E2644C81}" srcOrd="2" destOrd="0" parTransId="{69F4CD61-2A66-4005-B5D2-5C5F9B946710}" sibTransId="{7057684D-8CF8-4744-A782-08CEBFC0BBD7}"/>
    <dgm:cxn modelId="{7D4D578C-C52F-4C68-A051-1529E904E640}" srcId="{F399577C-33C8-4CFB-B08C-2E3149CBF007}" destId="{F900AC7D-E4CD-4AEF-A6A2-FF34B5ACD5FA}" srcOrd="1" destOrd="0" parTransId="{D03EE636-C392-4E5F-8EF9-272F3924044F}" sibTransId="{80452F6E-B9A4-4AA9-8920-42F939EE473B}"/>
    <dgm:cxn modelId="{AA44D3B0-773F-4D70-8917-2B7F6C9D62CE}" srcId="{F399577C-33C8-4CFB-B08C-2E3149CBF007}" destId="{B41C9B0C-75ED-4B81-8295-CDFAEF6AA224}" srcOrd="3" destOrd="0" parTransId="{7BD2AEFD-E1EB-4549-930B-061E74DAF302}" sibTransId="{03CD142E-1D5C-4BB0-8442-5659CDA7673E}"/>
    <dgm:cxn modelId="{77127CB3-914D-C148-B89F-FC15C6B76DBB}" type="presOf" srcId="{4333BFFD-8BE7-4AEE-85EE-EE87B3994B6A}" destId="{4389BE1F-684A-8944-BCC2-5D0695C505EF}" srcOrd="0" destOrd="0" presId="urn:microsoft.com/office/officeart/2005/8/layout/matrix2"/>
    <dgm:cxn modelId="{4DB7EDE9-9323-4F44-9B3E-0E378F2BBFE6}" type="presOf" srcId="{F900AC7D-E4CD-4AEF-A6A2-FF34B5ACD5FA}" destId="{C2B302E4-931A-F642-A5C7-56AEE5E6B853}" srcOrd="0" destOrd="0" presId="urn:microsoft.com/office/officeart/2005/8/layout/matrix2"/>
    <dgm:cxn modelId="{D964B1C6-86C3-0846-8808-32E6C190803E}" type="presParOf" srcId="{C774545E-12D8-6645-9BD6-7FDEA06A8B7B}" destId="{BFCB86EF-3AAB-A14B-8E4F-9FAE46703133}" srcOrd="0" destOrd="0" presId="urn:microsoft.com/office/officeart/2005/8/layout/matrix2"/>
    <dgm:cxn modelId="{A103A28E-2792-E542-8F41-B474B09CC313}" type="presParOf" srcId="{C774545E-12D8-6645-9BD6-7FDEA06A8B7B}" destId="{4389BE1F-684A-8944-BCC2-5D0695C505EF}" srcOrd="1" destOrd="0" presId="urn:microsoft.com/office/officeart/2005/8/layout/matrix2"/>
    <dgm:cxn modelId="{31E89291-09AA-B648-BC90-B0E83D7CAD1F}" type="presParOf" srcId="{C774545E-12D8-6645-9BD6-7FDEA06A8B7B}" destId="{C2B302E4-931A-F642-A5C7-56AEE5E6B853}" srcOrd="2" destOrd="0" presId="urn:microsoft.com/office/officeart/2005/8/layout/matrix2"/>
    <dgm:cxn modelId="{A5C56C15-BAC9-F941-A818-46E7736B085C}" type="presParOf" srcId="{C774545E-12D8-6645-9BD6-7FDEA06A8B7B}" destId="{34026D85-F885-4542-B089-C49CDE82AF7E}" srcOrd="3" destOrd="0" presId="urn:microsoft.com/office/officeart/2005/8/layout/matrix2"/>
    <dgm:cxn modelId="{30A7DE67-E9A7-604C-B716-2A6618728F0F}" type="presParOf" srcId="{C774545E-12D8-6645-9BD6-7FDEA06A8B7B}" destId="{7B09D5A6-2C26-6343-8787-2FF90FA32F48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62BD07-1D5C-4319-AB51-50FBDB9E5DA8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9A09AC4-AE94-4F4F-BEDD-6A997AA98B31}">
      <dgm:prSet custT="1"/>
      <dgm:spPr>
        <a:solidFill>
          <a:schemeClr val="tx2">
            <a:lumMod val="25000"/>
            <a:lumOff val="75000"/>
          </a:schemeClr>
        </a:solidFill>
      </dgm:spPr>
      <dgm:t>
        <a:bodyPr/>
        <a:lstStyle/>
        <a:p>
          <a:r>
            <a:rPr lang="lt-LT" sz="2400" baseline="0" dirty="0">
              <a:solidFill>
                <a:schemeClr val="tx1"/>
              </a:solidFill>
              <a:latin typeface="Bodoni 72 Book" pitchFamily="2" charset="0"/>
            </a:rPr>
            <a:t>Tėvų įtraukimo procesas yra gana sudėtingas. </a:t>
          </a:r>
          <a:endParaRPr lang="en-US" sz="2400" dirty="0">
            <a:solidFill>
              <a:schemeClr val="tx1"/>
            </a:solidFill>
            <a:latin typeface="Bodoni 72 Book" pitchFamily="2" charset="0"/>
          </a:endParaRPr>
        </a:p>
      </dgm:t>
    </dgm:pt>
    <dgm:pt modelId="{963C2F0E-AD95-4274-B35D-3A25E398F0F2}" type="parTrans" cxnId="{6B3E5D30-DB3A-4FAC-B8CB-E7764D045B25}">
      <dgm:prSet/>
      <dgm:spPr/>
      <dgm:t>
        <a:bodyPr/>
        <a:lstStyle/>
        <a:p>
          <a:endParaRPr lang="en-US"/>
        </a:p>
      </dgm:t>
    </dgm:pt>
    <dgm:pt modelId="{D1821104-119C-4239-8D29-3D3B8352907A}" type="sibTrans" cxnId="{6B3E5D30-DB3A-4FAC-B8CB-E7764D045B25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75C995E2-21DE-431B-AA2D-96EA0D2D040D}">
      <dgm:prSet custT="1"/>
      <dgm:spPr>
        <a:solidFill>
          <a:schemeClr val="tx2">
            <a:lumMod val="50000"/>
            <a:lumOff val="50000"/>
          </a:schemeClr>
        </a:solidFill>
      </dgm:spPr>
      <dgm:t>
        <a:bodyPr/>
        <a:lstStyle/>
        <a:p>
          <a:r>
            <a:rPr lang="lt-LT" sz="2400" baseline="0" dirty="0">
              <a:latin typeface="Bodoni 72 Book" pitchFamily="2" charset="0"/>
            </a:rPr>
            <a:t>Sunkumų gali kilti ir dėl ugdytojų, ir dėl specialistų, ir dėl tėvų.</a:t>
          </a:r>
          <a:endParaRPr lang="en-US" sz="2400" dirty="0">
            <a:latin typeface="Bodoni 72 Book" pitchFamily="2" charset="0"/>
          </a:endParaRPr>
        </a:p>
      </dgm:t>
    </dgm:pt>
    <dgm:pt modelId="{78D788F6-5FE2-4516-9009-5DC975FF48F3}" type="parTrans" cxnId="{D5C765D4-2580-45A3-9349-1869E43AE51C}">
      <dgm:prSet/>
      <dgm:spPr/>
      <dgm:t>
        <a:bodyPr/>
        <a:lstStyle/>
        <a:p>
          <a:endParaRPr lang="en-US"/>
        </a:p>
      </dgm:t>
    </dgm:pt>
    <dgm:pt modelId="{E27D60E4-E6BD-4701-AE8A-246763409E68}" type="sibTrans" cxnId="{D5C765D4-2580-45A3-9349-1869E43AE51C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CC3EE55F-AA5D-4398-B618-DD47285A3142}">
      <dgm:prSet/>
      <dgm:spPr>
        <a:solidFill>
          <a:schemeClr val="tx2">
            <a:lumMod val="75000"/>
            <a:lumOff val="25000"/>
          </a:schemeClr>
        </a:solidFill>
      </dgm:spPr>
      <dgm:t>
        <a:bodyPr/>
        <a:lstStyle/>
        <a:p>
          <a:r>
            <a:rPr lang="lt-LT" baseline="0" dirty="0">
              <a:latin typeface="Bodoni 72 Book" pitchFamily="2" charset="0"/>
            </a:rPr>
            <a:t>Todėl siekdami sukurti palankius bendravimą ir bendradarbiavimą skatinančius santykius su vaikų šeimomis ugdytojai ir specialistai turi labai gerai pažinti ir tėvus, ir vaikus, ir, kas labai svarbu, patys save. </a:t>
          </a:r>
          <a:endParaRPr lang="en-US" dirty="0">
            <a:latin typeface="Bodoni 72 Book" pitchFamily="2" charset="0"/>
          </a:endParaRPr>
        </a:p>
      </dgm:t>
    </dgm:pt>
    <dgm:pt modelId="{A0E3F871-3742-4A80-8C7F-40E65EAB777A}" type="parTrans" cxnId="{60EAFE0F-FB5E-4FDD-A985-A580EC18F63D}">
      <dgm:prSet/>
      <dgm:spPr/>
      <dgm:t>
        <a:bodyPr/>
        <a:lstStyle/>
        <a:p>
          <a:endParaRPr lang="en-US"/>
        </a:p>
      </dgm:t>
    </dgm:pt>
    <dgm:pt modelId="{52DC344C-84A9-4D3C-8642-D9CFD4ABB998}" type="sibTrans" cxnId="{60EAFE0F-FB5E-4FDD-A985-A580EC18F63D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4573DBE1-8FEC-4EFF-8A34-8E83E754B08D}">
      <dgm:prSet custT="1"/>
      <dgm:spPr>
        <a:solidFill>
          <a:schemeClr val="tx2">
            <a:lumMod val="90000"/>
            <a:lumOff val="10000"/>
          </a:schemeClr>
        </a:solidFill>
      </dgm:spPr>
      <dgm:t>
        <a:bodyPr/>
        <a:lstStyle/>
        <a:p>
          <a:r>
            <a:rPr lang="lt-LT" sz="2000" baseline="0" dirty="0">
              <a:latin typeface="Bodoni 72 Book" pitchFamily="2" charset="0"/>
            </a:rPr>
            <a:t>Tam tikslui pasiekti galima naudoti „</a:t>
          </a:r>
          <a:r>
            <a:rPr lang="lt-LT" sz="2000" b="1" baseline="0" dirty="0">
              <a:latin typeface="BODONI 72 BOOK" pitchFamily="2" charset="0"/>
            </a:rPr>
            <a:t>5 žingsnių sistemą</a:t>
          </a:r>
          <a:r>
            <a:rPr lang="lt-LT" sz="1500" baseline="0" dirty="0">
              <a:latin typeface="Bodoni 72 Book" pitchFamily="2" charset="0"/>
            </a:rPr>
            <a:t>“.</a:t>
          </a:r>
          <a:endParaRPr lang="en-US" sz="1500" dirty="0">
            <a:latin typeface="Bodoni 72 Book" pitchFamily="2" charset="0"/>
          </a:endParaRPr>
        </a:p>
      </dgm:t>
    </dgm:pt>
    <dgm:pt modelId="{34F3B511-A4B0-4489-B28C-4A32D875E7FE}" type="parTrans" cxnId="{D6C91815-6EFC-4673-B517-F9FB2658E13D}">
      <dgm:prSet/>
      <dgm:spPr/>
      <dgm:t>
        <a:bodyPr/>
        <a:lstStyle/>
        <a:p>
          <a:endParaRPr lang="en-US"/>
        </a:p>
      </dgm:t>
    </dgm:pt>
    <dgm:pt modelId="{BB0CCE42-A5A2-416E-9823-9ED8A2B71B2B}" type="sibTrans" cxnId="{D6C91815-6EFC-4673-B517-F9FB2658E13D}">
      <dgm:prSet/>
      <dgm:spPr/>
      <dgm:t>
        <a:bodyPr/>
        <a:lstStyle/>
        <a:p>
          <a:endParaRPr lang="en-US"/>
        </a:p>
      </dgm:t>
    </dgm:pt>
    <dgm:pt modelId="{10843FE0-3BF7-1448-AB71-05AE3F09AEF7}" type="pres">
      <dgm:prSet presAssocID="{5862BD07-1D5C-4319-AB51-50FBDB9E5DA8}" presName="Name0" presStyleCnt="0">
        <dgm:presLayoutVars>
          <dgm:dir/>
          <dgm:resizeHandles val="exact"/>
        </dgm:presLayoutVars>
      </dgm:prSet>
      <dgm:spPr/>
    </dgm:pt>
    <dgm:pt modelId="{E189CD2A-11B1-BC4F-8610-759C1ED5D3C5}" type="pres">
      <dgm:prSet presAssocID="{69A09AC4-AE94-4F4F-BEDD-6A997AA98B31}" presName="node" presStyleLbl="node1" presStyleIdx="0" presStyleCnt="4">
        <dgm:presLayoutVars>
          <dgm:bulletEnabled val="1"/>
        </dgm:presLayoutVars>
      </dgm:prSet>
      <dgm:spPr/>
    </dgm:pt>
    <dgm:pt modelId="{C8E7A7C6-CCD5-1642-A5CD-7A09DA083859}" type="pres">
      <dgm:prSet presAssocID="{D1821104-119C-4239-8D29-3D3B8352907A}" presName="sibTrans" presStyleLbl="sibTrans2D1" presStyleIdx="0" presStyleCnt="3"/>
      <dgm:spPr/>
    </dgm:pt>
    <dgm:pt modelId="{B45BFD30-FDC8-CB4A-8DC1-2DEF68ACA185}" type="pres">
      <dgm:prSet presAssocID="{D1821104-119C-4239-8D29-3D3B8352907A}" presName="connectorText" presStyleLbl="sibTrans2D1" presStyleIdx="0" presStyleCnt="3"/>
      <dgm:spPr/>
    </dgm:pt>
    <dgm:pt modelId="{52796C1C-74A7-474B-9AA6-5666E6E32BFF}" type="pres">
      <dgm:prSet presAssocID="{75C995E2-21DE-431B-AA2D-96EA0D2D040D}" presName="node" presStyleLbl="node1" presStyleIdx="1" presStyleCnt="4">
        <dgm:presLayoutVars>
          <dgm:bulletEnabled val="1"/>
        </dgm:presLayoutVars>
      </dgm:prSet>
      <dgm:spPr/>
    </dgm:pt>
    <dgm:pt modelId="{4976C701-4B96-BB43-815B-D18DE827C314}" type="pres">
      <dgm:prSet presAssocID="{E27D60E4-E6BD-4701-AE8A-246763409E68}" presName="sibTrans" presStyleLbl="sibTrans2D1" presStyleIdx="1" presStyleCnt="3"/>
      <dgm:spPr/>
    </dgm:pt>
    <dgm:pt modelId="{D7453836-8836-2549-833B-4FC8C4FA0DA7}" type="pres">
      <dgm:prSet presAssocID="{E27D60E4-E6BD-4701-AE8A-246763409E68}" presName="connectorText" presStyleLbl="sibTrans2D1" presStyleIdx="1" presStyleCnt="3"/>
      <dgm:spPr/>
    </dgm:pt>
    <dgm:pt modelId="{71A0957D-40C2-6244-98D1-3D6AB266B99C}" type="pres">
      <dgm:prSet presAssocID="{CC3EE55F-AA5D-4398-B618-DD47285A3142}" presName="node" presStyleLbl="node1" presStyleIdx="2" presStyleCnt="4">
        <dgm:presLayoutVars>
          <dgm:bulletEnabled val="1"/>
        </dgm:presLayoutVars>
      </dgm:prSet>
      <dgm:spPr/>
    </dgm:pt>
    <dgm:pt modelId="{B0B941BF-0149-D444-BE3B-681701F20491}" type="pres">
      <dgm:prSet presAssocID="{52DC344C-84A9-4D3C-8642-D9CFD4ABB998}" presName="sibTrans" presStyleLbl="sibTrans2D1" presStyleIdx="2" presStyleCnt="3"/>
      <dgm:spPr/>
    </dgm:pt>
    <dgm:pt modelId="{1BCBB20C-EE60-834B-B323-B5B8AA2B2D82}" type="pres">
      <dgm:prSet presAssocID="{52DC344C-84A9-4D3C-8642-D9CFD4ABB998}" presName="connectorText" presStyleLbl="sibTrans2D1" presStyleIdx="2" presStyleCnt="3"/>
      <dgm:spPr/>
    </dgm:pt>
    <dgm:pt modelId="{936CFE71-EC78-5143-98B3-658A856E904E}" type="pres">
      <dgm:prSet presAssocID="{4573DBE1-8FEC-4EFF-8A34-8E83E754B08D}" presName="node" presStyleLbl="node1" presStyleIdx="3" presStyleCnt="4">
        <dgm:presLayoutVars>
          <dgm:bulletEnabled val="1"/>
        </dgm:presLayoutVars>
      </dgm:prSet>
      <dgm:spPr/>
    </dgm:pt>
  </dgm:ptLst>
  <dgm:cxnLst>
    <dgm:cxn modelId="{AFD1A805-FECB-3E41-843B-4EDDA6709AE5}" type="presOf" srcId="{E27D60E4-E6BD-4701-AE8A-246763409E68}" destId="{D7453836-8836-2549-833B-4FC8C4FA0DA7}" srcOrd="1" destOrd="0" presId="urn:microsoft.com/office/officeart/2005/8/layout/process1"/>
    <dgm:cxn modelId="{F906BA07-8A99-2F4C-A30F-054CCC531265}" type="presOf" srcId="{D1821104-119C-4239-8D29-3D3B8352907A}" destId="{C8E7A7C6-CCD5-1642-A5CD-7A09DA083859}" srcOrd="0" destOrd="0" presId="urn:microsoft.com/office/officeart/2005/8/layout/process1"/>
    <dgm:cxn modelId="{60EAFE0F-FB5E-4FDD-A985-A580EC18F63D}" srcId="{5862BD07-1D5C-4319-AB51-50FBDB9E5DA8}" destId="{CC3EE55F-AA5D-4398-B618-DD47285A3142}" srcOrd="2" destOrd="0" parTransId="{A0E3F871-3742-4A80-8C7F-40E65EAB777A}" sibTransId="{52DC344C-84A9-4D3C-8642-D9CFD4ABB998}"/>
    <dgm:cxn modelId="{D6C91815-6EFC-4673-B517-F9FB2658E13D}" srcId="{5862BD07-1D5C-4319-AB51-50FBDB9E5DA8}" destId="{4573DBE1-8FEC-4EFF-8A34-8E83E754B08D}" srcOrd="3" destOrd="0" parTransId="{34F3B511-A4B0-4489-B28C-4A32D875E7FE}" sibTransId="{BB0CCE42-A5A2-416E-9823-9ED8A2B71B2B}"/>
    <dgm:cxn modelId="{304E1C22-D3E2-FC4D-B4DB-65BCE66FC9C0}" type="presOf" srcId="{5862BD07-1D5C-4319-AB51-50FBDB9E5DA8}" destId="{10843FE0-3BF7-1448-AB71-05AE3F09AEF7}" srcOrd="0" destOrd="0" presId="urn:microsoft.com/office/officeart/2005/8/layout/process1"/>
    <dgm:cxn modelId="{6B3E5D30-DB3A-4FAC-B8CB-E7764D045B25}" srcId="{5862BD07-1D5C-4319-AB51-50FBDB9E5DA8}" destId="{69A09AC4-AE94-4F4F-BEDD-6A997AA98B31}" srcOrd="0" destOrd="0" parTransId="{963C2F0E-AD95-4274-B35D-3A25E398F0F2}" sibTransId="{D1821104-119C-4239-8D29-3D3B8352907A}"/>
    <dgm:cxn modelId="{37A6C139-F480-764B-A6DB-80AD87B018B0}" type="presOf" srcId="{52DC344C-84A9-4D3C-8642-D9CFD4ABB998}" destId="{1BCBB20C-EE60-834B-B323-B5B8AA2B2D82}" srcOrd="1" destOrd="0" presId="urn:microsoft.com/office/officeart/2005/8/layout/process1"/>
    <dgm:cxn modelId="{0ED9453A-1658-5945-88DA-B187C71A9CFA}" type="presOf" srcId="{69A09AC4-AE94-4F4F-BEDD-6A997AA98B31}" destId="{E189CD2A-11B1-BC4F-8610-759C1ED5D3C5}" srcOrd="0" destOrd="0" presId="urn:microsoft.com/office/officeart/2005/8/layout/process1"/>
    <dgm:cxn modelId="{22AE143B-1CC8-4C49-8937-F207746E6E2A}" type="presOf" srcId="{E27D60E4-E6BD-4701-AE8A-246763409E68}" destId="{4976C701-4B96-BB43-815B-D18DE827C314}" srcOrd="0" destOrd="0" presId="urn:microsoft.com/office/officeart/2005/8/layout/process1"/>
    <dgm:cxn modelId="{DDA83C3B-991F-EE43-AAC9-7E7158F45472}" type="presOf" srcId="{52DC344C-84A9-4D3C-8642-D9CFD4ABB998}" destId="{B0B941BF-0149-D444-BE3B-681701F20491}" srcOrd="0" destOrd="0" presId="urn:microsoft.com/office/officeart/2005/8/layout/process1"/>
    <dgm:cxn modelId="{ED205E89-824E-4E48-97FC-4DBF80808470}" type="presOf" srcId="{D1821104-119C-4239-8D29-3D3B8352907A}" destId="{B45BFD30-FDC8-CB4A-8DC1-2DEF68ACA185}" srcOrd="1" destOrd="0" presId="urn:microsoft.com/office/officeart/2005/8/layout/process1"/>
    <dgm:cxn modelId="{208520A9-866D-3742-9BAD-5AF4426D3C27}" type="presOf" srcId="{CC3EE55F-AA5D-4398-B618-DD47285A3142}" destId="{71A0957D-40C2-6244-98D1-3D6AB266B99C}" srcOrd="0" destOrd="0" presId="urn:microsoft.com/office/officeart/2005/8/layout/process1"/>
    <dgm:cxn modelId="{15B452C2-F0A1-424F-B1F4-E4CB652B4C0B}" type="presOf" srcId="{4573DBE1-8FEC-4EFF-8A34-8E83E754B08D}" destId="{936CFE71-EC78-5143-98B3-658A856E904E}" srcOrd="0" destOrd="0" presId="urn:microsoft.com/office/officeart/2005/8/layout/process1"/>
    <dgm:cxn modelId="{D5C765D4-2580-45A3-9349-1869E43AE51C}" srcId="{5862BD07-1D5C-4319-AB51-50FBDB9E5DA8}" destId="{75C995E2-21DE-431B-AA2D-96EA0D2D040D}" srcOrd="1" destOrd="0" parTransId="{78D788F6-5FE2-4516-9009-5DC975FF48F3}" sibTransId="{E27D60E4-E6BD-4701-AE8A-246763409E68}"/>
    <dgm:cxn modelId="{454835F9-57A4-D142-9808-8B397B392CD4}" type="presOf" srcId="{75C995E2-21DE-431B-AA2D-96EA0D2D040D}" destId="{52796C1C-74A7-474B-9AA6-5666E6E32BFF}" srcOrd="0" destOrd="0" presId="urn:microsoft.com/office/officeart/2005/8/layout/process1"/>
    <dgm:cxn modelId="{AF5E4982-181F-2544-ABDA-C07C9344D9F9}" type="presParOf" srcId="{10843FE0-3BF7-1448-AB71-05AE3F09AEF7}" destId="{E189CD2A-11B1-BC4F-8610-759C1ED5D3C5}" srcOrd="0" destOrd="0" presId="urn:microsoft.com/office/officeart/2005/8/layout/process1"/>
    <dgm:cxn modelId="{FD339FE7-31E5-284B-A657-3F1C45E114D2}" type="presParOf" srcId="{10843FE0-3BF7-1448-AB71-05AE3F09AEF7}" destId="{C8E7A7C6-CCD5-1642-A5CD-7A09DA083859}" srcOrd="1" destOrd="0" presId="urn:microsoft.com/office/officeart/2005/8/layout/process1"/>
    <dgm:cxn modelId="{882474A9-7B25-5243-94BD-A1626DE7960F}" type="presParOf" srcId="{C8E7A7C6-CCD5-1642-A5CD-7A09DA083859}" destId="{B45BFD30-FDC8-CB4A-8DC1-2DEF68ACA185}" srcOrd="0" destOrd="0" presId="urn:microsoft.com/office/officeart/2005/8/layout/process1"/>
    <dgm:cxn modelId="{D3643804-EC8D-B44D-8899-11EFC8A64A90}" type="presParOf" srcId="{10843FE0-3BF7-1448-AB71-05AE3F09AEF7}" destId="{52796C1C-74A7-474B-9AA6-5666E6E32BFF}" srcOrd="2" destOrd="0" presId="urn:microsoft.com/office/officeart/2005/8/layout/process1"/>
    <dgm:cxn modelId="{89FC3AF4-4A67-0643-894E-4AB34C2F28BF}" type="presParOf" srcId="{10843FE0-3BF7-1448-AB71-05AE3F09AEF7}" destId="{4976C701-4B96-BB43-815B-D18DE827C314}" srcOrd="3" destOrd="0" presId="urn:microsoft.com/office/officeart/2005/8/layout/process1"/>
    <dgm:cxn modelId="{B290DF15-C079-B342-B415-2EFF220CC926}" type="presParOf" srcId="{4976C701-4B96-BB43-815B-D18DE827C314}" destId="{D7453836-8836-2549-833B-4FC8C4FA0DA7}" srcOrd="0" destOrd="0" presId="urn:microsoft.com/office/officeart/2005/8/layout/process1"/>
    <dgm:cxn modelId="{4B47D9E7-6F0D-0B4D-83E8-722472B95603}" type="presParOf" srcId="{10843FE0-3BF7-1448-AB71-05AE3F09AEF7}" destId="{71A0957D-40C2-6244-98D1-3D6AB266B99C}" srcOrd="4" destOrd="0" presId="urn:microsoft.com/office/officeart/2005/8/layout/process1"/>
    <dgm:cxn modelId="{F5F3E049-B637-494E-88EA-788E136E218B}" type="presParOf" srcId="{10843FE0-3BF7-1448-AB71-05AE3F09AEF7}" destId="{B0B941BF-0149-D444-BE3B-681701F20491}" srcOrd="5" destOrd="0" presId="urn:microsoft.com/office/officeart/2005/8/layout/process1"/>
    <dgm:cxn modelId="{EE2580DD-430A-5742-A6D5-412CF46DDC62}" type="presParOf" srcId="{B0B941BF-0149-D444-BE3B-681701F20491}" destId="{1BCBB20C-EE60-834B-B323-B5B8AA2B2D82}" srcOrd="0" destOrd="0" presId="urn:microsoft.com/office/officeart/2005/8/layout/process1"/>
    <dgm:cxn modelId="{14D113E5-3F6B-AB4C-95C8-89621C8C3E62}" type="presParOf" srcId="{10843FE0-3BF7-1448-AB71-05AE3F09AEF7}" destId="{936CFE71-EC78-5143-98B3-658A856E904E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CB86EF-3AAB-A14B-8E4F-9FAE46703133}">
      <dsp:nvSpPr>
        <dsp:cNvPr id="0" name=""/>
        <dsp:cNvSpPr/>
      </dsp:nvSpPr>
      <dsp:spPr>
        <a:xfrm>
          <a:off x="3266440" y="0"/>
          <a:ext cx="5130799" cy="5130799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89BE1F-684A-8944-BCC2-5D0695C505EF}">
      <dsp:nvSpPr>
        <dsp:cNvPr id="0" name=""/>
        <dsp:cNvSpPr/>
      </dsp:nvSpPr>
      <dsp:spPr>
        <a:xfrm>
          <a:off x="3599942" y="333501"/>
          <a:ext cx="2052319" cy="20523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400" kern="1200" dirty="0">
              <a:latin typeface="Bodoni 72 Book" pitchFamily="2" charset="0"/>
            </a:rPr>
            <a:t>Tėvai tik informuojami, bet ne įtraukiami</a:t>
          </a:r>
          <a:endParaRPr lang="en-US" sz="2400" kern="1200" dirty="0">
            <a:latin typeface="Bodoni 72 Book" pitchFamily="2" charset="0"/>
          </a:endParaRPr>
        </a:p>
      </dsp:txBody>
      <dsp:txXfrm>
        <a:off x="3700128" y="433687"/>
        <a:ext cx="1851947" cy="1851947"/>
      </dsp:txXfrm>
    </dsp:sp>
    <dsp:sp modelId="{C2B302E4-931A-F642-A5C7-56AEE5E6B853}">
      <dsp:nvSpPr>
        <dsp:cNvPr id="0" name=""/>
        <dsp:cNvSpPr/>
      </dsp:nvSpPr>
      <dsp:spPr>
        <a:xfrm>
          <a:off x="6011417" y="333501"/>
          <a:ext cx="2052319" cy="20523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400" kern="1200" dirty="0">
              <a:latin typeface="Bodoni 72 Book" pitchFamily="2" charset="0"/>
            </a:rPr>
            <a:t>Tėvai gauna tik problemų sąrašą</a:t>
          </a:r>
          <a:endParaRPr lang="en-US" sz="2400" kern="1200" dirty="0">
            <a:latin typeface="Bodoni 72 Book" pitchFamily="2" charset="0"/>
          </a:endParaRPr>
        </a:p>
      </dsp:txBody>
      <dsp:txXfrm>
        <a:off x="6111603" y="433687"/>
        <a:ext cx="1851947" cy="1851947"/>
      </dsp:txXfrm>
    </dsp:sp>
    <dsp:sp modelId="{34026D85-F885-4542-B089-C49CDE82AF7E}">
      <dsp:nvSpPr>
        <dsp:cNvPr id="0" name=""/>
        <dsp:cNvSpPr/>
      </dsp:nvSpPr>
      <dsp:spPr>
        <a:xfrm>
          <a:off x="3599942" y="2744977"/>
          <a:ext cx="2052319" cy="20523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400" kern="1200" dirty="0">
              <a:latin typeface="Bodoni 72 Book" pitchFamily="2" charset="0"/>
            </a:rPr>
            <a:t>Komunikacija vyksta, kai atsiranda sunkumai</a:t>
          </a:r>
          <a:endParaRPr lang="en-US" sz="2400" kern="1200" dirty="0">
            <a:latin typeface="Bodoni 72 Book" pitchFamily="2" charset="0"/>
          </a:endParaRPr>
        </a:p>
      </dsp:txBody>
      <dsp:txXfrm>
        <a:off x="3700128" y="2845163"/>
        <a:ext cx="1851947" cy="1851947"/>
      </dsp:txXfrm>
    </dsp:sp>
    <dsp:sp modelId="{7B09D5A6-2C26-6343-8787-2FF90FA32F48}">
      <dsp:nvSpPr>
        <dsp:cNvPr id="0" name=""/>
        <dsp:cNvSpPr/>
      </dsp:nvSpPr>
      <dsp:spPr>
        <a:xfrm>
          <a:off x="6011417" y="2744977"/>
          <a:ext cx="2052319" cy="20523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400" kern="1200" dirty="0">
              <a:latin typeface="Bodoni 72 Book" pitchFamily="2" charset="0"/>
            </a:rPr>
            <a:t>Pedagogai pateikia </a:t>
          </a:r>
          <a:r>
            <a:rPr lang="lt-LT" sz="2400" kern="1200" dirty="0" err="1">
              <a:latin typeface="Bodoni 72 Book" pitchFamily="2" charset="0"/>
            </a:rPr>
            <a:t>rekomenda-cijas</a:t>
          </a:r>
          <a:r>
            <a:rPr lang="lt-LT" sz="2400" kern="1200" dirty="0">
              <a:latin typeface="Bodoni 72 Book" pitchFamily="2" charset="0"/>
            </a:rPr>
            <a:t> be konkrečių pavyzdžių</a:t>
          </a:r>
          <a:endParaRPr lang="en-US" sz="2400" kern="1200" dirty="0">
            <a:latin typeface="Bodoni 72 Book" pitchFamily="2" charset="0"/>
          </a:endParaRPr>
        </a:p>
      </dsp:txBody>
      <dsp:txXfrm>
        <a:off x="6111603" y="2845163"/>
        <a:ext cx="1851947" cy="18519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89CD2A-11B1-BC4F-8610-759C1ED5D3C5}">
      <dsp:nvSpPr>
        <dsp:cNvPr id="0" name=""/>
        <dsp:cNvSpPr/>
      </dsp:nvSpPr>
      <dsp:spPr>
        <a:xfrm>
          <a:off x="4512" y="83498"/>
          <a:ext cx="1972870" cy="2815927"/>
        </a:xfrm>
        <a:prstGeom prst="roundRect">
          <a:avLst>
            <a:gd name="adj" fmla="val 10000"/>
          </a:avLst>
        </a:prstGeom>
        <a:solidFill>
          <a:schemeClr val="tx2">
            <a:lumMod val="25000"/>
            <a:lumOff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400" kern="1200" baseline="0" dirty="0">
              <a:solidFill>
                <a:schemeClr val="tx1"/>
              </a:solidFill>
              <a:latin typeface="Bodoni 72 Book" pitchFamily="2" charset="0"/>
            </a:rPr>
            <a:t>Tėvų įtraukimo procesas yra gana sudėtingas. </a:t>
          </a:r>
          <a:endParaRPr lang="en-US" sz="2400" kern="1200" dirty="0">
            <a:solidFill>
              <a:schemeClr val="tx1"/>
            </a:solidFill>
            <a:latin typeface="Bodoni 72 Book" pitchFamily="2" charset="0"/>
          </a:endParaRPr>
        </a:p>
      </dsp:txBody>
      <dsp:txXfrm>
        <a:off x="62295" y="141281"/>
        <a:ext cx="1857304" cy="2700361"/>
      </dsp:txXfrm>
    </dsp:sp>
    <dsp:sp modelId="{C8E7A7C6-CCD5-1642-A5CD-7A09DA083859}">
      <dsp:nvSpPr>
        <dsp:cNvPr id="0" name=""/>
        <dsp:cNvSpPr/>
      </dsp:nvSpPr>
      <dsp:spPr>
        <a:xfrm>
          <a:off x="2174669" y="1246826"/>
          <a:ext cx="418248" cy="4892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174669" y="1344680"/>
        <a:ext cx="292774" cy="293563"/>
      </dsp:txXfrm>
    </dsp:sp>
    <dsp:sp modelId="{52796C1C-74A7-474B-9AA6-5666E6E32BFF}">
      <dsp:nvSpPr>
        <dsp:cNvPr id="0" name=""/>
        <dsp:cNvSpPr/>
      </dsp:nvSpPr>
      <dsp:spPr>
        <a:xfrm>
          <a:off x="2766530" y="83498"/>
          <a:ext cx="1972870" cy="2815927"/>
        </a:xfrm>
        <a:prstGeom prst="roundRect">
          <a:avLst>
            <a:gd name="adj" fmla="val 10000"/>
          </a:avLst>
        </a:prstGeom>
        <a:solidFill>
          <a:schemeClr val="tx2">
            <a:lumMod val="50000"/>
            <a:lumOff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400" kern="1200" baseline="0" dirty="0">
              <a:latin typeface="Bodoni 72 Book" pitchFamily="2" charset="0"/>
            </a:rPr>
            <a:t>Sunkumų gali kilti ir dėl ugdytojų, ir dėl specialistų, ir dėl tėvų.</a:t>
          </a:r>
          <a:endParaRPr lang="en-US" sz="2400" kern="1200" dirty="0">
            <a:latin typeface="Bodoni 72 Book" pitchFamily="2" charset="0"/>
          </a:endParaRPr>
        </a:p>
      </dsp:txBody>
      <dsp:txXfrm>
        <a:off x="2824313" y="141281"/>
        <a:ext cx="1857304" cy="2700361"/>
      </dsp:txXfrm>
    </dsp:sp>
    <dsp:sp modelId="{4976C701-4B96-BB43-815B-D18DE827C314}">
      <dsp:nvSpPr>
        <dsp:cNvPr id="0" name=""/>
        <dsp:cNvSpPr/>
      </dsp:nvSpPr>
      <dsp:spPr>
        <a:xfrm>
          <a:off x="4936687" y="1246826"/>
          <a:ext cx="418248" cy="4892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4936687" y="1344680"/>
        <a:ext cx="292774" cy="293563"/>
      </dsp:txXfrm>
    </dsp:sp>
    <dsp:sp modelId="{71A0957D-40C2-6244-98D1-3D6AB266B99C}">
      <dsp:nvSpPr>
        <dsp:cNvPr id="0" name=""/>
        <dsp:cNvSpPr/>
      </dsp:nvSpPr>
      <dsp:spPr>
        <a:xfrm>
          <a:off x="5528549" y="83498"/>
          <a:ext cx="1972870" cy="2815927"/>
        </a:xfrm>
        <a:prstGeom prst="roundRect">
          <a:avLst>
            <a:gd name="adj" fmla="val 10000"/>
          </a:avLst>
        </a:prstGeom>
        <a:solidFill>
          <a:schemeClr val="tx2">
            <a:lumMod val="75000"/>
            <a:lumOff val="2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700" kern="1200" baseline="0" dirty="0">
              <a:latin typeface="Bodoni 72 Book" pitchFamily="2" charset="0"/>
            </a:rPr>
            <a:t>Todėl siekdami sukurti palankius bendravimą ir bendradarbiavimą skatinančius santykius su vaikų šeimomis ugdytojai ir specialistai turi labai gerai pažinti ir tėvus, ir vaikus, ir, kas labai svarbu, patys save. </a:t>
          </a:r>
          <a:endParaRPr lang="en-US" sz="1700" kern="1200" dirty="0">
            <a:latin typeface="Bodoni 72 Book" pitchFamily="2" charset="0"/>
          </a:endParaRPr>
        </a:p>
      </dsp:txBody>
      <dsp:txXfrm>
        <a:off x="5586332" y="141281"/>
        <a:ext cx="1857304" cy="2700361"/>
      </dsp:txXfrm>
    </dsp:sp>
    <dsp:sp modelId="{B0B941BF-0149-D444-BE3B-681701F20491}">
      <dsp:nvSpPr>
        <dsp:cNvPr id="0" name=""/>
        <dsp:cNvSpPr/>
      </dsp:nvSpPr>
      <dsp:spPr>
        <a:xfrm>
          <a:off x="7698706" y="1246826"/>
          <a:ext cx="418248" cy="4892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7698706" y="1344680"/>
        <a:ext cx="292774" cy="293563"/>
      </dsp:txXfrm>
    </dsp:sp>
    <dsp:sp modelId="{936CFE71-EC78-5143-98B3-658A856E904E}">
      <dsp:nvSpPr>
        <dsp:cNvPr id="0" name=""/>
        <dsp:cNvSpPr/>
      </dsp:nvSpPr>
      <dsp:spPr>
        <a:xfrm>
          <a:off x="8290567" y="83498"/>
          <a:ext cx="1972870" cy="2815927"/>
        </a:xfrm>
        <a:prstGeom prst="roundRect">
          <a:avLst>
            <a:gd name="adj" fmla="val 10000"/>
          </a:avLst>
        </a:prstGeom>
        <a:solidFill>
          <a:schemeClr val="tx2">
            <a:lumMod val="90000"/>
            <a:lumOff val="1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2000" kern="1200" baseline="0" dirty="0">
              <a:latin typeface="Bodoni 72 Book" pitchFamily="2" charset="0"/>
            </a:rPr>
            <a:t>Tam tikslui pasiekti galima naudoti „</a:t>
          </a:r>
          <a:r>
            <a:rPr lang="lt-LT" sz="2000" b="1" kern="1200" baseline="0" dirty="0">
              <a:latin typeface="BODONI 72 BOOK" pitchFamily="2" charset="0"/>
            </a:rPr>
            <a:t>5 žingsnių sistemą</a:t>
          </a:r>
          <a:r>
            <a:rPr lang="lt-LT" sz="1500" kern="1200" baseline="0" dirty="0">
              <a:latin typeface="Bodoni 72 Book" pitchFamily="2" charset="0"/>
            </a:rPr>
            <a:t>“.</a:t>
          </a:r>
          <a:endParaRPr lang="en-US" sz="1500" kern="1200" dirty="0">
            <a:latin typeface="Bodoni 72 Book" pitchFamily="2" charset="0"/>
          </a:endParaRPr>
        </a:p>
      </dsp:txBody>
      <dsp:txXfrm>
        <a:off x="8348350" y="141281"/>
        <a:ext cx="1857304" cy="27003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03F172-3022-434A-8AB2-A288651FA458}" type="datetimeFigureOut">
              <a:rPr lang="lt-LT" smtClean="0"/>
              <a:t>2026-03-09</a:t>
            </a:fld>
            <a:endParaRPr lang="lt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F0EF2D-6D0F-2A4A-9697-0712D0BD15B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50240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/>
              <a:t>Vaikai mokosi iš: pasekmių, reakcijų, aplinkos pavyzdžiu</a:t>
            </a:r>
          </a:p>
          <a:p>
            <a:r>
              <a:rPr lang="lt-LT" dirty="0"/>
              <a:t>Jei darželyje skatinamas savarankiškumas, o namuose viskas padaroma už vaiką, įgūdis </a:t>
            </a:r>
            <a:r>
              <a:rPr lang="lt-LT" b="1" dirty="0"/>
              <a:t>neįsitvirtina</a:t>
            </a:r>
            <a:r>
              <a:rPr lang="lt-LT" dirty="0"/>
              <a:t>.</a:t>
            </a:r>
          </a:p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0EF2D-6D0F-2A4A-9697-0712D0BD15B3}" type="slidenum">
              <a:rPr lang="lt-LT" smtClean="0"/>
              <a:t>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31593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/>
              <a:t>Pedagogai dažnai </a:t>
            </a:r>
            <a:r>
              <a:rPr lang="lt-LT" b="1" dirty="0"/>
              <a:t>Perduoda informaciją, bet neįtraukia</a:t>
            </a:r>
          </a:p>
          <a:p>
            <a:r>
              <a:rPr lang="lt-LT" dirty="0"/>
              <a:t>Pvz.: „Jam reikia daugiau ribų.“ Tėvai galvoja: „Gerai… bet ką man konkrečiai daryti?“ Dalis tėvų paklaus, dalis nedrįs to padaryti – kartais reikia </a:t>
            </a:r>
            <a:r>
              <a:rPr lang="lt-LT" dirty="0" err="1"/>
              <a:t>pakvitimo</a:t>
            </a:r>
            <a:r>
              <a:rPr lang="lt-LT" dirty="0"/>
              <a:t> prisijungti kelis </a:t>
            </a:r>
            <a:r>
              <a:rPr lang="lt-LT" dirty="0" err="1"/>
              <a:t>katus</a:t>
            </a:r>
            <a:r>
              <a:rPr lang="lt-LT" dirty="0"/>
              <a:t>, kol </a:t>
            </a:r>
            <a:r>
              <a:rPr lang="lt-LT" dirty="0" err="1"/>
              <a:t>tevai</a:t>
            </a:r>
            <a:r>
              <a:rPr lang="lt-LT" dirty="0"/>
              <a:t> tikrai supranta, kad normalu jiems </a:t>
            </a:r>
            <a:r>
              <a:rPr lang="lt-LT" dirty="0" err="1"/>
              <a:t>prisideti</a:t>
            </a:r>
            <a:r>
              <a:rPr lang="lt-LT" dirty="0"/>
              <a:t>.</a:t>
            </a:r>
          </a:p>
          <a:p>
            <a:endParaRPr lang="lt-LT" dirty="0"/>
          </a:p>
          <a:p>
            <a:r>
              <a:rPr lang="lt-LT" b="1" dirty="0"/>
              <a:t>Kalbama tik apie problemas </a:t>
            </a:r>
            <a:r>
              <a:rPr lang="lt-LT" dirty="0"/>
              <a:t>Tėvai pradeda jaustis: kaltinami, vertinami, nesuprasti.</a:t>
            </a:r>
          </a:p>
          <a:p>
            <a:r>
              <a:rPr lang="lt-LT" dirty="0"/>
              <a:t>Rezultatas: </a:t>
            </a:r>
            <a:r>
              <a:rPr lang="lt-LT" b="1" dirty="0"/>
              <a:t>jie pradeda vengti bendravimo su pedagogais.</a:t>
            </a:r>
            <a:endParaRPr lang="lt-LT" dirty="0"/>
          </a:p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0EF2D-6D0F-2A4A-9697-0712D0BD15B3}" type="slidenum">
              <a:rPr lang="lt-LT" smtClean="0"/>
              <a:t>9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00239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/>
              <a:t>Daug knygų apie pinigų uždirbimą parašytos vadovaujantis požiūriu, ką daryti, todėl žmonės paskaitę neturi daug pinigų, nes jis </a:t>
            </a:r>
            <a:r>
              <a:rPr lang="lt-LT" dirty="0" err="1"/>
              <a:t>vistiek</a:t>
            </a:r>
            <a:r>
              <a:rPr lang="lt-LT" dirty="0"/>
              <a:t> nežino, kaip tai padaryti.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0EF2D-6D0F-2A4A-9697-0712D0BD15B3}" type="slidenum">
              <a:rPr lang="lt-LT" smtClean="0"/>
              <a:t>11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83193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/>
              <a:t>Prie </a:t>
            </a:r>
            <a:r>
              <a:rPr lang="lt-LT" dirty="0" err="1"/>
              <a:t>santkio</a:t>
            </a:r>
            <a:r>
              <a:rPr lang="lt-LT" dirty="0"/>
              <a:t> – pedagogas ne vertintojas, ne teisėjas, o parneris, vaiko </a:t>
            </a:r>
            <a:r>
              <a:rPr lang="lt-LT" dirty="0" err="1"/>
              <a:t>sąjjungininkas</a:t>
            </a:r>
            <a:r>
              <a:rPr lang="lt-LT" dirty="0"/>
              <a:t> ir konsultantas. </a:t>
            </a:r>
          </a:p>
          <a:p>
            <a:r>
              <a:rPr lang="lt-LT" dirty="0"/>
              <a:t>Pradėkite kalbėtis apie vaiko stiprybes, tik tada </a:t>
            </a:r>
            <a:r>
              <a:rPr lang="lt-LT" dirty="0" err="1"/>
              <a:t>pie</a:t>
            </a:r>
            <a:r>
              <a:rPr lang="lt-LT" dirty="0"/>
              <a:t> </a:t>
            </a:r>
            <a:r>
              <a:rPr lang="lt-LT" dirty="0" err="1"/>
              <a:t>sunkumis</a:t>
            </a:r>
            <a:r>
              <a:rPr lang="lt-LT" dirty="0"/>
              <a:t>. 3 teigiami pastebėjimai prieš vieną sunkumą</a:t>
            </a:r>
          </a:p>
          <a:p>
            <a:r>
              <a:rPr lang="lt-LT" dirty="0"/>
              <a:t>Tikslai – didelė klaida siekti per daug. Geriau vienas įgūdis, viena strategija, viena savaitė – vietoje „Vaikas turi išmokti dalintis“ – „Šią savaitę mokomės palaukti 10s, kol kitas vaikas baigs žaisti.</a:t>
            </a:r>
          </a:p>
          <a:p>
            <a:r>
              <a:rPr lang="lt-LT" dirty="0"/>
              <a:t>Strategijos – </a:t>
            </a:r>
            <a:r>
              <a:rPr lang="lt-LT" dirty="0" err="1"/>
              <a:t>vitoje</a:t>
            </a:r>
            <a:r>
              <a:rPr lang="lt-LT" dirty="0"/>
              <a:t> „Pastiprinkite savarankiškumą“ – „Kai vaikas pats apsirengia iškart pagirkite ir pasakykite už ką – man labai patiko, kad pats užsisegei striuke.  Jam patinka kai kalbam roboto balsu“.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0EF2D-6D0F-2A4A-9697-0712D0BD15B3}" type="slidenum">
              <a:rPr lang="lt-LT" smtClean="0"/>
              <a:t>12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35515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/>
              <a:t>Konsultacijos – ne ilgi susitikimi – nereikia 30min konsultacijų, pakanka 2-3min pokalbis, 1 strategija. </a:t>
            </a:r>
          </a:p>
          <a:p>
            <a:r>
              <a:rPr lang="lt-LT" dirty="0"/>
              <a:t>Progreso parodymas – tėvus motyvuoja įsitraukti, kai jie mato pokytį „Pastebėjau, kad jam gerai sekasi laukti eilės, kai prieš tai primename taisyklę.“. Nusiųskite trumpą video, parodykite surinkus duomenis, </a:t>
            </a:r>
            <a:r>
              <a:rPr lang="lt-LT" dirty="0" err="1"/>
              <a:t>pasidlainkite</a:t>
            </a:r>
            <a:r>
              <a:rPr lang="lt-LT" dirty="0"/>
              <a:t> viena sėkme per savaitę</a:t>
            </a:r>
          </a:p>
          <a:p>
            <a:r>
              <a:rPr lang="lt-LT" dirty="0"/>
              <a:t>Patarimas – psichologas ir tėvai susitaria dėl vieno elgesio, kurį keis – savarankiškas apsirengimas, laukimas eilėje, prašymas žodžiais ir </a:t>
            </a:r>
            <a:r>
              <a:rPr lang="lt-LT" dirty="0" err="1"/>
              <a:t>t.t</a:t>
            </a:r>
            <a:r>
              <a:rPr lang="lt-LT" dirty="0"/>
              <a:t>. „šią savaitę mokome vaiką paprašyti žodžiais, o ne verkiant“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0EF2D-6D0F-2A4A-9697-0712D0BD15B3}" type="slidenum">
              <a:rPr lang="lt-LT" smtClean="0"/>
              <a:t>13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42187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0EF2D-6D0F-2A4A-9697-0712D0BD15B3}" type="slidenum">
              <a:rPr lang="lt-LT" smtClean="0"/>
              <a:t>17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41910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dirty="0"/>
              <a:t>Mažiau vertinimo – daugiau klausimų.</a:t>
            </a:r>
          </a:p>
          <a:p>
            <a:r>
              <a:rPr lang="lt-LT" dirty="0"/>
              <a:t>Veiksmingos frazės – Kas namuose veikia geriausia? Kada jam būna lengviausia nusiraminti? Kaip jūs paprastai sprendžiate tokias situacijas?</a:t>
            </a:r>
          </a:p>
          <a:p>
            <a:r>
              <a:rPr lang="lt-LT" dirty="0"/>
              <a:t>Tėvai tampa komandos dalis, o ne tik klausytojai. Tėvai geriausiai pažįsta savo vaiką – namuose jis būna „tikras“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0EF2D-6D0F-2A4A-9697-0712D0BD15B3}" type="slidenum">
              <a:rPr lang="lt-LT" smtClean="0"/>
              <a:t>18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9275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0EF2D-6D0F-2A4A-9697-0712D0BD15B3}" type="slidenum">
              <a:rPr lang="lt-LT" smtClean="0"/>
              <a:t>20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36442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0EF2D-6D0F-2A4A-9697-0712D0BD15B3}" type="slidenum">
              <a:rPr lang="lt-LT" smtClean="0"/>
              <a:t>31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36784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5269F-18B6-1A77-C11E-5118A4C20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lt-L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BD47F2-A9AA-40B0-84EF-70863AB7D3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84AE34-3217-25CC-BE15-B6E6BED90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85416-45BD-B34D-9CAD-9DF5F6F60914}" type="datetimeFigureOut">
              <a:rPr lang="lt-LT" smtClean="0"/>
              <a:t>2026-03-09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9D453-4B90-1C57-796B-ACC982BFB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BF500-4144-E930-C9B0-5D9B351B8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20238-F158-EE43-BEE2-D53016787FB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02049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9CDD4-6BED-8C8A-4CE0-A0FC03DA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lt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5BD7F4-D997-2688-F7F3-21A0EF4E49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6752F-BAB3-A71A-116E-7E507AD9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85416-45BD-B34D-9CAD-9DF5F6F60914}" type="datetimeFigureOut">
              <a:rPr lang="lt-LT" smtClean="0"/>
              <a:t>2026-03-09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23958-EFDB-B764-338E-72509F762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973E5-720C-2B2E-AE50-530F83136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20238-F158-EE43-BEE2-D53016787FB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25242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0B61F9-6692-D7CD-D50D-54DE6ED0C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lt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6D42C8-38C0-E84C-D3B3-1C7C3388E3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E8241-C763-68DF-BD30-2ADF77157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85416-45BD-B34D-9CAD-9DF5F6F60914}" type="datetimeFigureOut">
              <a:rPr lang="lt-LT" smtClean="0"/>
              <a:t>2026-03-09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64123-3295-F03E-725D-98807A32B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06303-F06B-5806-FD1B-012A48429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20238-F158-EE43-BEE2-D53016787FB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8472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49374-FE18-9872-CC38-3D9B2B594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D5653-F86D-B1D8-DD5C-B4D566A97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3DA860-10DE-4F1A-EEF8-EA796E4E4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85416-45BD-B34D-9CAD-9DF5F6F60914}" type="datetimeFigureOut">
              <a:rPr lang="lt-LT" smtClean="0"/>
              <a:t>2026-03-09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5DAE7-145C-FEC7-1E5C-466FE5EB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00CCB6-FC08-749A-99CA-50AF0080A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20238-F158-EE43-BEE2-D53016787FB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90021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8FEFB-E660-00EF-CE1C-5D95DBBE2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lt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039D0B-67FB-D297-B8B3-79E303795B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C1B951-7413-69ED-1C3B-904BBCF47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85416-45BD-B34D-9CAD-9DF5F6F60914}" type="datetimeFigureOut">
              <a:rPr lang="lt-LT" smtClean="0"/>
              <a:t>2026-03-09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E103A-4B80-FB10-0B59-47704EF80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9CC3A-06E1-872F-9243-A086F1F1E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20238-F158-EE43-BEE2-D53016787FB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21649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25843-5272-D493-64A2-CB2B765BF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AAA4C-4A8D-8DC4-7941-E9569FD7E2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t-L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BC6C2A-2F2A-1AAC-3565-CBB3167109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t-L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1EEE24-0F42-C99A-CA5D-E255CCD82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85416-45BD-B34D-9CAD-9DF5F6F60914}" type="datetimeFigureOut">
              <a:rPr lang="lt-LT" smtClean="0"/>
              <a:t>2026-03-09</a:t>
            </a:fld>
            <a:endParaRPr lang="lt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8147FC-FA91-6FA7-0EA5-7B3654227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0BC814-E2D5-C6F6-666F-9FB69E660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20238-F158-EE43-BEE2-D53016787FB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20251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C65D7-63B0-014C-8486-EDB03CC49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lt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9639BC-51D8-7E0D-C1CE-1FD154B46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B6EF54-4E16-3BF3-8D4C-DB770A25DF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t-L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1FB7E8-B52C-857E-97C7-B7AC1328AA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721558-AE05-7D09-DDEE-DB137AE966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t-L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FC8096-DB99-08FD-9DF4-3B3592710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85416-45BD-B34D-9CAD-9DF5F6F60914}" type="datetimeFigureOut">
              <a:rPr lang="lt-LT" smtClean="0"/>
              <a:t>2026-03-09</a:t>
            </a:fld>
            <a:endParaRPr lang="lt-L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A2524-3554-41BF-B42C-968FBD999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C11638-FB9C-B0E9-D85C-BB4CEEE61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20238-F158-EE43-BEE2-D53016787FB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67457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8A06C-6BDB-CA68-930C-BFBD1427B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lt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90633E-9E4F-EF6C-B13D-4FAD11B85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85416-45BD-B34D-9CAD-9DF5F6F60914}" type="datetimeFigureOut">
              <a:rPr lang="lt-LT" smtClean="0"/>
              <a:t>2026-03-09</a:t>
            </a:fld>
            <a:endParaRPr lang="lt-L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15F466-9B7B-73C3-B426-3552A3807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20BF8B-9772-8C28-25C5-460187BE2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20238-F158-EE43-BEE2-D53016787FB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35070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04C9D4-A82F-EC61-F3C0-09B10FB68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85416-45BD-B34D-9CAD-9DF5F6F60914}" type="datetimeFigureOut">
              <a:rPr lang="lt-LT" smtClean="0"/>
              <a:t>2026-03-09</a:t>
            </a:fld>
            <a:endParaRPr lang="lt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56ED34-39E2-D43B-28A8-D557AEAE3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046ECE-B443-F63F-910D-C95E6793A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20238-F158-EE43-BEE2-D53016787FB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43626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5B491-7DF8-9969-43F5-A7ABA0E6B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FD08D-9B9C-FD95-CF34-C0A093585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t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03A941-B530-38E7-DFD4-AEBFAD878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228365-7BEF-DDC7-18F5-3CEE7F36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85416-45BD-B34D-9CAD-9DF5F6F60914}" type="datetimeFigureOut">
              <a:rPr lang="lt-LT" smtClean="0"/>
              <a:t>2026-03-09</a:t>
            </a:fld>
            <a:endParaRPr lang="lt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E6E0AA-F135-03FA-ABC0-C93AF9D44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6E26A2-9A25-7AAB-977F-BE66BEE0C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20238-F158-EE43-BEE2-D53016787FB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96407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C9802-9D7F-663D-7245-17B1A07E0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lt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E81F6F-F44A-0A4E-1F34-E6D6163B86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F9A004-0111-23C0-D737-E966FAFCD5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DCEB67-A787-0F36-3234-D28838AA6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85416-45BD-B34D-9CAD-9DF5F6F60914}" type="datetimeFigureOut">
              <a:rPr lang="lt-LT" smtClean="0"/>
              <a:t>2026-03-09</a:t>
            </a:fld>
            <a:endParaRPr lang="lt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8F6B2E-4C00-05B1-3B00-7152E4475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A1BFD1-7A76-88BC-9D09-10F4DC3B6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20238-F158-EE43-BEE2-D53016787FB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8921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13F9F4-39D0-769C-DCC3-F6E3EE868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lt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AD3D71-97D9-4528-F10D-2A83FCFD31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AD5EE-4E5D-5897-349A-9F41DFC195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485416-45BD-B34D-9CAD-9DF5F6F60914}" type="datetimeFigureOut">
              <a:rPr lang="lt-LT" smtClean="0"/>
              <a:t>2026-03-09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DE182-32E3-07BB-D410-EB40882F7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35E9F-79FF-277A-D7C7-9EE1947597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320238-F158-EE43-BEE2-D53016787FB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97621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sadd.lt/" TargetMode="External"/><Relationship Id="rId2" Type="http://schemas.openxmlformats.org/officeDocument/2006/relationships/hyperlink" Target="mailto:info@isadd.l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writing on a clipboard while a person holding a baby and a baby holding a baby&#10;&#10;AI-generated content may be incorrect.">
            <a:extLst>
              <a:ext uri="{FF2B5EF4-FFF2-40B4-BE49-F238E27FC236}">
                <a16:creationId xmlns:a16="http://schemas.microsoft.com/office/drawing/2014/main" id="{FACDC879-3B59-1D8B-1807-1178989573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6133" b="9597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53D7CD-1BAB-77F3-23BD-AE3CA0DB8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lt-LT" dirty="0">
                <a:solidFill>
                  <a:srgbClr val="FFFFFF"/>
                </a:solidFill>
                <a:latin typeface="Bodoni 72 Book" pitchFamily="2" charset="0"/>
              </a:rPr>
              <a:t>Šeimos įtraukimas į ugdymo procesą: partnerystė, kuri duodą rezultatą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9C41E0-72D2-7974-3364-EFDCF377C1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lt-LT" dirty="0">
                <a:solidFill>
                  <a:srgbClr val="FFFFFF"/>
                </a:solidFill>
                <a:latin typeface="Bodoni 72 Book" pitchFamily="2" charset="0"/>
              </a:rPr>
              <a:t>Giedrė Skaisgirytė-Kairė</a:t>
            </a:r>
          </a:p>
          <a:p>
            <a:r>
              <a:rPr lang="lt-LT" dirty="0">
                <a:solidFill>
                  <a:srgbClr val="FFFFFF"/>
                </a:solidFill>
                <a:latin typeface="Bodoni 72 Book" pitchFamily="2" charset="0"/>
              </a:rPr>
              <a:t>ISADD Lietuva</a:t>
            </a:r>
          </a:p>
        </p:txBody>
      </p:sp>
    </p:spTree>
    <p:extLst>
      <p:ext uri="{BB962C8B-B14F-4D97-AF65-F5344CB8AC3E}">
        <p14:creationId xmlns:p14="http://schemas.microsoft.com/office/powerpoint/2010/main" val="1965721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2" name="Rectangle 1031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A5EE05-BAC5-E00F-19D6-89D0A76B1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anchor="b">
            <a:normAutofit/>
          </a:bodyPr>
          <a:lstStyle/>
          <a:p>
            <a:r>
              <a:rPr lang="lt-LT" sz="4000" dirty="0">
                <a:latin typeface="Bodoni 72 Book" pitchFamily="2" charset="0"/>
              </a:rPr>
              <a:t>Frazės, kurios neveikia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59D0A-D84D-EF76-2FDA-05C5CB62F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923" y="2405894"/>
            <a:ext cx="5315189" cy="3535083"/>
          </a:xfrm>
        </p:spPr>
        <p:txBody>
          <a:bodyPr anchor="t">
            <a:normAutofit/>
          </a:bodyPr>
          <a:lstStyle/>
          <a:p>
            <a:r>
              <a:rPr lang="lt-LT">
                <a:latin typeface="Bodoni 72 Book" pitchFamily="2" charset="0"/>
              </a:rPr>
              <a:t>„Namie irgi taip darykit“</a:t>
            </a:r>
          </a:p>
          <a:p>
            <a:r>
              <a:rPr lang="lt-LT">
                <a:latin typeface="Bodoni 72 Book" pitchFamily="2" charset="0"/>
              </a:rPr>
              <a:t>„Jūs irgi mokykite jį dalintis“</a:t>
            </a:r>
          </a:p>
          <a:p>
            <a:r>
              <a:rPr lang="lt-LT">
                <a:latin typeface="Bodoni 72 Book" pitchFamily="2" charset="0"/>
              </a:rPr>
              <a:t>„Jūs turite nustatyti ribas“</a:t>
            </a:r>
          </a:p>
          <a:p>
            <a:r>
              <a:rPr lang="lt-LT">
                <a:latin typeface="Bodoni 72 Book" pitchFamily="2" charset="0"/>
              </a:rPr>
              <a:t>„Jam reikia daugiau disciplinos“</a:t>
            </a:r>
          </a:p>
          <a:p>
            <a:r>
              <a:rPr lang="lt-LT">
                <a:latin typeface="Bodoni 72 Book" pitchFamily="2" charset="0"/>
              </a:rPr>
              <a:t>„Reikalaukite iš jo daugiau savarankiškumo“</a:t>
            </a:r>
          </a:p>
          <a:p>
            <a:endParaRPr lang="lt-LT">
              <a:latin typeface="Bodoni 72 Book" pitchFamily="2" charset="0"/>
            </a:endParaRPr>
          </a:p>
        </p:txBody>
      </p:sp>
      <p:sp>
        <p:nvSpPr>
          <p:cNvPr id="1034" name="Rectangle 1033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Rectangle 1035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7" name="Picture 3" descr="Crossed Out PNG, Vector, PSD, and Clipart With Transparent Background for  Free Download | Pngtree">
            <a:extLst>
              <a:ext uri="{FF2B5EF4-FFF2-40B4-BE49-F238E27FC236}">
                <a16:creationId xmlns:a16="http://schemas.microsoft.com/office/drawing/2014/main" id="{B9204866-A341-2C8A-95C5-18AA06201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5967" y="1359681"/>
            <a:ext cx="4170530" cy="417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785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EEBD50-2501-1D3B-A4EF-3B72A5B2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anchor="b">
            <a:normAutofit/>
          </a:bodyPr>
          <a:lstStyle/>
          <a:p>
            <a:r>
              <a:rPr lang="lt-LT" dirty="0">
                <a:latin typeface="Bodoni 72 Book" pitchFamily="2" charset="0"/>
              </a:rPr>
              <a:t>Kodėl tai neveikia?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18DC2-CDF4-C095-B001-0A3813717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923" y="2405894"/>
            <a:ext cx="5315189" cy="3535083"/>
          </a:xfrm>
        </p:spPr>
        <p:txBody>
          <a:bodyPr anchor="t">
            <a:normAutofit/>
          </a:bodyPr>
          <a:lstStyle/>
          <a:p>
            <a:r>
              <a:rPr lang="lt-LT" dirty="0">
                <a:latin typeface="Bodoni 72 Book" pitchFamily="2" charset="0"/>
              </a:rPr>
              <a:t>Tėvai nežino, KAIP tai padaryti</a:t>
            </a:r>
          </a:p>
          <a:p>
            <a:r>
              <a:rPr lang="lt-LT" dirty="0">
                <a:latin typeface="Bodoni 72 Book" pitchFamily="2" charset="0"/>
              </a:rPr>
              <a:t>Tėvai gali jaustis kritikuojami – gali atsirasti gynybiškumas, priešprieša</a:t>
            </a:r>
          </a:p>
          <a:p>
            <a:r>
              <a:rPr lang="lt-LT" dirty="0">
                <a:latin typeface="Bodoni 72 Book" pitchFamily="2" charset="0"/>
              </a:rPr>
              <a:t>Tėvai gali pradėti vengti bendravimo su pedagogu – jaučiai įpareigoti atsiskaityti</a:t>
            </a:r>
          </a:p>
        </p:txBody>
      </p:sp>
      <p:sp>
        <p:nvSpPr>
          <p:cNvPr id="6153" name="Rectangle 6152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5" name="Rectangle 6154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57" name="Rectangle 6156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59" name="Rectangle 6158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146" name="Picture 2" descr="Download Free Why Icons in PNG &amp; SVG">
            <a:extLst>
              <a:ext uri="{FF2B5EF4-FFF2-40B4-BE49-F238E27FC236}">
                <a16:creationId xmlns:a16="http://schemas.microsoft.com/office/drawing/2014/main" id="{F4AA321B-973B-21C9-8D47-3EC143745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5967" y="1359681"/>
            <a:ext cx="4170530" cy="417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881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C81D96-35C5-B40A-5601-42DCAF354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anchor="b">
            <a:normAutofit/>
          </a:bodyPr>
          <a:lstStyle/>
          <a:p>
            <a:r>
              <a:rPr lang="lt-LT" dirty="0">
                <a:latin typeface="Bodoni 72 Book" pitchFamily="2" charset="0"/>
              </a:rPr>
              <a:t>Kaip atrodo tikra partnerystė?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CEFD7-FE81-A00B-2B60-C1DCF6BA2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923" y="2405894"/>
            <a:ext cx="5315189" cy="3535083"/>
          </a:xfrm>
        </p:spPr>
        <p:txBody>
          <a:bodyPr anchor="t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lt-LT" dirty="0">
                <a:latin typeface="Bodoni 72 Book" pitchFamily="2" charset="0"/>
              </a:rPr>
              <a:t>Santykio su tėvais kūrimas</a:t>
            </a:r>
          </a:p>
          <a:p>
            <a:pPr marL="514350" indent="-514350">
              <a:buFont typeface="+mj-lt"/>
              <a:buAutoNum type="arabicPeriod"/>
            </a:pPr>
            <a:r>
              <a:rPr lang="lt-LT" dirty="0">
                <a:latin typeface="Bodoni 72 Book" pitchFamily="2" charset="0"/>
              </a:rPr>
              <a:t>Vaiko stiprybių akcentavimas</a:t>
            </a:r>
          </a:p>
          <a:p>
            <a:pPr marL="514350" indent="-514350">
              <a:buFont typeface="+mj-lt"/>
              <a:buAutoNum type="arabicPeriod"/>
            </a:pPr>
            <a:r>
              <a:rPr lang="lt-LT" dirty="0">
                <a:latin typeface="Bodoni 72 Book" pitchFamily="2" charset="0"/>
              </a:rPr>
              <a:t>Bendras MAŽAS tikslas</a:t>
            </a:r>
          </a:p>
          <a:p>
            <a:pPr marL="514350" indent="-514350">
              <a:buFont typeface="+mj-lt"/>
              <a:buAutoNum type="arabicPeriod"/>
            </a:pPr>
            <a:r>
              <a:rPr lang="lt-LT" dirty="0">
                <a:latin typeface="Bodoni 72 Book" pitchFamily="2" charset="0"/>
              </a:rPr>
              <a:t>Paprastos įgyvendinimo strategijos – ne teorija, o praktika</a:t>
            </a:r>
          </a:p>
          <a:p>
            <a:endParaRPr lang="lt-LT" dirty="0">
              <a:latin typeface="Bodoni 72 Book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4C682F-C6FC-BD73-943D-41C75E8AD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967" y="2053032"/>
            <a:ext cx="4170530" cy="278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785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737CB-F94A-D373-410C-2AA7B83C7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anchor="b">
            <a:normAutofit/>
          </a:bodyPr>
          <a:lstStyle/>
          <a:p>
            <a:r>
              <a:rPr lang="lt-LT" dirty="0">
                <a:latin typeface="Bodoni 72 Book" pitchFamily="2" charset="0"/>
              </a:rPr>
              <a:t>Kaip įtraukti tėvus praktiškai?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066D2-4708-A1A7-B20C-CD17D2E4B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923" y="2405894"/>
            <a:ext cx="5315189" cy="3535083"/>
          </a:xfrm>
        </p:spPr>
        <p:txBody>
          <a:bodyPr anchor="t">
            <a:normAutofit/>
          </a:bodyPr>
          <a:lstStyle/>
          <a:p>
            <a:r>
              <a:rPr lang="lt-LT">
                <a:latin typeface="Bodoni 72 Book" pitchFamily="2" charset="0"/>
              </a:rPr>
              <a:t>Mikro konsultacijos – trumpi konkretūs pokalbiai</a:t>
            </a:r>
          </a:p>
          <a:p>
            <a:r>
              <a:rPr lang="lt-LT">
                <a:latin typeface="Bodoni 72 Book" pitchFamily="2" charset="0"/>
              </a:rPr>
              <a:t>Progreso parodymas</a:t>
            </a:r>
          </a:p>
          <a:p>
            <a:r>
              <a:rPr lang="lt-LT">
                <a:latin typeface="Bodoni 72 Book" pitchFamily="2" charset="0"/>
              </a:rPr>
              <a:t>Vienas aiškus patarimas vienu metu</a:t>
            </a:r>
          </a:p>
          <a:p>
            <a:r>
              <a:rPr lang="lt-LT">
                <a:latin typeface="Bodoni 72 Book" pitchFamily="2" charset="0"/>
              </a:rPr>
              <a:t>Pavyzdžių demonstravimas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85F918-DEFD-205E-3B6C-23473390B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967" y="1359681"/>
            <a:ext cx="4170530" cy="417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51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anchor="b">
            <a:normAutofit/>
          </a:bodyPr>
          <a:lstStyle/>
          <a:p>
            <a:r>
              <a:rPr lang="en-GB">
                <a:latin typeface="Bodoni 72 Book" pitchFamily="2" charset="0"/>
              </a:rPr>
              <a:t>Maži tikslai – dideli pokyčiai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4923" y="2405894"/>
            <a:ext cx="5315189" cy="3535083"/>
          </a:xfrm>
        </p:spPr>
        <p:txBody>
          <a:bodyPr anchor="t">
            <a:normAutofit/>
          </a:bodyPr>
          <a:lstStyle/>
          <a:p>
            <a:r>
              <a:rPr lang="lt-LT" dirty="0">
                <a:latin typeface="Bodoni 72 Book" pitchFamily="2" charset="0"/>
              </a:rPr>
              <a:t>Didelis tikslas: „Vaikas turi dalintis“</a:t>
            </a:r>
          </a:p>
          <a:p>
            <a:r>
              <a:rPr lang="lt-LT" dirty="0">
                <a:latin typeface="Bodoni 72 Book" pitchFamily="2" charset="0"/>
              </a:rPr>
              <a:t>Mažas tikslas: „Palaukti 10 sekundžių savo eilės“</a:t>
            </a:r>
          </a:p>
          <a:p>
            <a:r>
              <a:rPr lang="lt-LT" dirty="0">
                <a:latin typeface="Bodoni 72 Book" pitchFamily="2" charset="0"/>
              </a:rPr>
              <a:t>Maži žingsniai leidžia patirti sėkmę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C6F924-D8BC-2B39-1DEF-55342A623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967" y="2053032"/>
            <a:ext cx="4170530" cy="278382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992A0-89D2-5190-E753-AA7B4170B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Bodoni 72 Book" pitchFamily="2" charset="0"/>
              </a:rPr>
              <a:t>Atvejo pvz. nr.1 - apsirengimas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37339-3ED2-19B7-B955-755F61BC05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lt-LT" dirty="0">
                <a:latin typeface="Bodoni 72 Book" pitchFamily="2" charset="0"/>
              </a:rPr>
              <a:t>Dabartinis vaiko lygis – laukia, kol pedagogas aprengs (2,5m)</a:t>
            </a:r>
          </a:p>
          <a:p>
            <a:r>
              <a:rPr lang="lt-LT" dirty="0">
                <a:latin typeface="Bodoni 72 Book" pitchFamily="2" charset="0"/>
              </a:rPr>
              <a:t>Strategija</a:t>
            </a:r>
          </a:p>
          <a:p>
            <a:pPr lvl="1"/>
            <a:r>
              <a:rPr lang="lt-LT" dirty="0">
                <a:latin typeface="Bodoni 72 Book" pitchFamily="2" charset="0"/>
              </a:rPr>
              <a:t>Įgūdis </a:t>
            </a:r>
            <a:r>
              <a:rPr lang="lt-LT" dirty="0">
                <a:latin typeface="Bodoni 72 Book" pitchFamily="2" charset="0"/>
              </a:rPr>
              <a:t>išskaidomas mažais žingsneliais</a:t>
            </a:r>
          </a:p>
          <a:p>
            <a:pPr lvl="1"/>
            <a:r>
              <a:rPr lang="lt-LT" dirty="0">
                <a:latin typeface="Bodoni 72 Book" pitchFamily="2" charset="0"/>
              </a:rPr>
              <a:t>Naudojamas vizualus tvarkaraštis</a:t>
            </a:r>
          </a:p>
          <a:p>
            <a:pPr lvl="1"/>
            <a:r>
              <a:rPr lang="lt-LT" dirty="0">
                <a:latin typeface="Bodoni 72 Book" pitchFamily="2" charset="0"/>
              </a:rPr>
              <a:t>Fizinis sufleravimas keičiamas gestais</a:t>
            </a:r>
          </a:p>
          <a:p>
            <a:pPr lvl="1"/>
            <a:r>
              <a:rPr lang="lt-LT" dirty="0">
                <a:latin typeface="Bodoni 72 Book" pitchFamily="2" charset="0"/>
              </a:rPr>
              <a:t>Vaikas pastiprinamas pagyrimais už kiekvieną žingsn</a:t>
            </a:r>
            <a:r>
              <a:rPr lang="lt-LT" dirty="0">
                <a:latin typeface="Bodoni 72 Book" pitchFamily="2" charset="0"/>
              </a:rPr>
              <a:t>į</a:t>
            </a:r>
            <a:endParaRPr lang="lt-LT" dirty="0">
              <a:latin typeface="Bodoni 72 Book" pitchFamily="2" charset="0"/>
            </a:endParaRPr>
          </a:p>
          <a:p>
            <a:r>
              <a:rPr lang="lt-LT" dirty="0">
                <a:latin typeface="Bodoni 72 Book" pitchFamily="2" charset="0"/>
              </a:rPr>
              <a:t>Tėvams</a:t>
            </a:r>
          </a:p>
          <a:p>
            <a:pPr lvl="1"/>
            <a:r>
              <a:rPr lang="lt-LT" dirty="0">
                <a:latin typeface="Bodoni 72 Book" pitchFamily="2" charset="0"/>
              </a:rPr>
              <a:t>Pasidalinama priemonėmis</a:t>
            </a:r>
          </a:p>
          <a:p>
            <a:pPr lvl="1"/>
            <a:r>
              <a:rPr lang="lt-LT" dirty="0">
                <a:latin typeface="Bodoni 72 Book" pitchFamily="2" charset="0"/>
              </a:rPr>
              <a:t>Parodomas video</a:t>
            </a:r>
          </a:p>
          <a:p>
            <a:pPr lvl="1"/>
            <a:r>
              <a:rPr lang="lt-LT" dirty="0">
                <a:latin typeface="Bodoni 72 Book" pitchFamily="2" charset="0"/>
              </a:rPr>
              <a:t>Socialinė psichologė pamoko </a:t>
            </a:r>
            <a:r>
              <a:rPr lang="lt-LT" dirty="0">
                <a:latin typeface="Bodoni 72 Book" pitchFamily="2" charset="0"/>
              </a:rPr>
              <a:t>strategijos gyvai</a:t>
            </a:r>
          </a:p>
          <a:p>
            <a:r>
              <a:rPr lang="lt-LT" dirty="0">
                <a:latin typeface="Bodoni 72 Book" pitchFamily="2" charset="0"/>
              </a:rPr>
              <a:t>Rezultatas – po 3sav.</a:t>
            </a:r>
            <a:r>
              <a:rPr lang="lt-LT" dirty="0">
                <a:latin typeface="Bodoni 72 Book" pitchFamily="2" charset="0"/>
              </a:rPr>
              <a:t> vaikas pradėjo rengtis savarankiškai</a:t>
            </a:r>
          </a:p>
        </p:txBody>
      </p:sp>
    </p:spTree>
    <p:extLst>
      <p:ext uri="{BB962C8B-B14F-4D97-AF65-F5344CB8AC3E}">
        <p14:creationId xmlns:p14="http://schemas.microsoft.com/office/powerpoint/2010/main" val="1102397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C51E1-42D1-9E96-887A-FEA6CDCEE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Bodoni 72 Book" pitchFamily="2" charset="0"/>
              </a:rPr>
              <a:t>Atvejo pavyzdys nr.2 – pykčio priepuoliai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F1760-746C-1693-1547-2F9A6CB91E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sz="3200" dirty="0">
                <a:latin typeface="Bodoni 72 Book" pitchFamily="2" charset="0"/>
              </a:rPr>
              <a:t>Dabartinis vaiko lygis</a:t>
            </a:r>
            <a:r>
              <a:rPr lang="lt-LT" sz="3200" dirty="0">
                <a:latin typeface="Bodoni 72 Book" pitchFamily="2" charset="0"/>
              </a:rPr>
              <a:t> – krenta ant žemės, kai kažko negauna (3m. </a:t>
            </a:r>
            <a:r>
              <a:rPr lang="lt-LT" sz="3200" dirty="0">
                <a:latin typeface="Bodoni 72 Book" pitchFamily="2" charset="0"/>
              </a:rPr>
              <a:t>2mėn.)</a:t>
            </a:r>
          </a:p>
          <a:p>
            <a:r>
              <a:rPr lang="lt-LT" sz="3200" dirty="0">
                <a:latin typeface="Bodoni 72 Book" pitchFamily="2" charset="0"/>
              </a:rPr>
              <a:t>Darželyje – pedagogai </a:t>
            </a:r>
            <a:r>
              <a:rPr lang="lt-LT" sz="3200" dirty="0">
                <a:latin typeface="Bodoni 72 Book" pitchFamily="2" charset="0"/>
              </a:rPr>
              <a:t>ignoruoja elgesį, moko ramaus prašymo</a:t>
            </a:r>
          </a:p>
          <a:p>
            <a:r>
              <a:rPr lang="lt-LT" sz="3200" dirty="0">
                <a:latin typeface="Bodoni 72 Book" pitchFamily="2" charset="0"/>
              </a:rPr>
              <a:t>Namie – tėvai įjungia ekraną, kad vaikas nurimtų</a:t>
            </a:r>
          </a:p>
          <a:p>
            <a:r>
              <a:rPr lang="lt-LT" sz="3200" dirty="0">
                <a:latin typeface="Bodoni 72 Book" pitchFamily="2" charset="0"/>
              </a:rPr>
              <a:t>Rezultatas – elgesys</a:t>
            </a:r>
            <a:r>
              <a:rPr lang="lt-LT" sz="3200" dirty="0">
                <a:latin typeface="Bodoni 72 Book" pitchFamily="2" charset="0"/>
              </a:rPr>
              <a:t> stiprėja</a:t>
            </a:r>
          </a:p>
          <a:p>
            <a:r>
              <a:rPr lang="lt-LT" sz="3200" dirty="0">
                <a:latin typeface="Bodoni 72 Book" pitchFamily="2" charset="0"/>
              </a:rPr>
              <a:t>Kai strategijos suvienodinamos – pykčio priepuoliai sumažėja per kelias savaites</a:t>
            </a:r>
          </a:p>
        </p:txBody>
      </p:sp>
    </p:spTree>
    <p:extLst>
      <p:ext uri="{BB962C8B-B14F-4D97-AF65-F5344CB8AC3E}">
        <p14:creationId xmlns:p14="http://schemas.microsoft.com/office/powerpoint/2010/main" val="3998160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52B51-00DA-C70F-6AD6-BC654D025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Bodoni 72 Book" pitchFamily="2" charset="0"/>
              </a:rPr>
              <a:t>Atvejo pavyzdys nr.3 – savo eilės laukimas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27522-BA58-5A85-F53A-4D0470474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sz="3200" dirty="0">
                <a:latin typeface="Bodoni 72 Book" pitchFamily="2" charset="0"/>
              </a:rPr>
              <a:t>Tikslas – išmokyti palaukti savo eilės</a:t>
            </a:r>
          </a:p>
          <a:p>
            <a:r>
              <a:rPr lang="lt-LT" sz="3200" dirty="0">
                <a:latin typeface="Bodoni 72 Book" pitchFamily="2" charset="0"/>
              </a:rPr>
              <a:t>Strategijos:</a:t>
            </a:r>
          </a:p>
          <a:p>
            <a:pPr lvl="1"/>
            <a:r>
              <a:rPr lang="lt-LT" sz="2800" dirty="0">
                <a:latin typeface="Bodoni 72 Book" pitchFamily="2" charset="0"/>
              </a:rPr>
              <a:t>Trumpas laukimo laikas</a:t>
            </a:r>
          </a:p>
          <a:p>
            <a:pPr lvl="1"/>
            <a:r>
              <a:rPr lang="lt-LT" sz="2800" dirty="0">
                <a:latin typeface="Bodoni 72 Book" pitchFamily="2" charset="0"/>
              </a:rPr>
              <a:t>Vizualus laikmatis</a:t>
            </a:r>
          </a:p>
          <a:p>
            <a:pPr lvl="1"/>
            <a:r>
              <a:rPr lang="lt-LT" sz="2800" dirty="0">
                <a:latin typeface="Bodoni 72 Book" pitchFamily="2" charset="0"/>
              </a:rPr>
              <a:t>Pastiprinimas pagyrimu</a:t>
            </a:r>
          </a:p>
          <a:p>
            <a:r>
              <a:rPr lang="lt-LT" sz="3200" dirty="0">
                <a:latin typeface="Bodoni 72 Book" pitchFamily="2" charset="0"/>
              </a:rPr>
              <a:t>Tėvai – tą patį pradeda taikyti namuose</a:t>
            </a:r>
          </a:p>
          <a:p>
            <a:r>
              <a:rPr lang="lt-LT" sz="3200" dirty="0">
                <a:latin typeface="Bodoni 72 Book" pitchFamily="2" charset="0"/>
              </a:rPr>
              <a:t>Rezultatas – įgūdis greitai įsitvirtina</a:t>
            </a:r>
            <a:endParaRPr lang="lt-LT" sz="3200" dirty="0">
              <a:latin typeface="Bodoni 72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4424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54" name="Rectangle 10253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anchor="b">
            <a:normAutofit/>
          </a:bodyPr>
          <a:lstStyle/>
          <a:p>
            <a:r>
              <a:rPr lang="lt-LT" sz="4000" dirty="0">
                <a:latin typeface="Bodoni 72 Book" pitchFamily="2" charset="0"/>
              </a:rPr>
              <a:t>Darbas su iššūkių patiriančiomis šeimomis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4923" y="2405894"/>
            <a:ext cx="5315189" cy="3535083"/>
          </a:xfrm>
        </p:spPr>
        <p:txBody>
          <a:bodyPr anchor="t">
            <a:normAutofit/>
          </a:bodyPr>
          <a:lstStyle/>
          <a:p>
            <a:r>
              <a:rPr lang="lt-LT" sz="2000">
                <a:latin typeface="Bodoni 72 Book" pitchFamily="2" charset="0"/>
              </a:rPr>
              <a:t> „Sunkūs tėvai“ dažnai yra pavargę tėvai</a:t>
            </a:r>
          </a:p>
          <a:p>
            <a:r>
              <a:rPr lang="lt-LT" sz="2000">
                <a:latin typeface="Bodoni 72 Book" pitchFamily="2" charset="0"/>
              </a:rPr>
              <a:t>Klausimai vietoj vertinimo</a:t>
            </a:r>
          </a:p>
          <a:p>
            <a:r>
              <a:rPr lang="lt-LT" sz="2000">
                <a:latin typeface="Bodoni 72 Book" pitchFamily="2" charset="0"/>
              </a:rPr>
              <a:t>Tėvai yra savo vaiko ekspertai</a:t>
            </a:r>
          </a:p>
        </p:txBody>
      </p:sp>
      <p:sp>
        <p:nvSpPr>
          <p:cNvPr id="10256" name="Rectangle 10255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8" name="Rectangle 10257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60" name="Rectangle 10259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62" name="Rectangle 10261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44" name="Picture 4" descr="Children Health Physical and Mental Problem Syndrome Stick Figure Pictogram  Icons. 2185415 Vector Art at Vecteezy">
            <a:extLst>
              <a:ext uri="{FF2B5EF4-FFF2-40B4-BE49-F238E27FC236}">
                <a16:creationId xmlns:a16="http://schemas.microsoft.com/office/drawing/2014/main" id="{6C17D95C-FD8E-C728-56D6-58BD81E8D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5967" y="1359681"/>
            <a:ext cx="4170530" cy="417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63" name="Rectangle 9262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7E8C66-CF05-F756-BEC9-359B9AF78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anchor="b">
            <a:normAutofit/>
          </a:bodyPr>
          <a:lstStyle/>
          <a:p>
            <a:r>
              <a:rPr lang="lt-LT" sz="4000" dirty="0">
                <a:latin typeface="Bodoni 72 Book" pitchFamily="2" charset="0"/>
              </a:rPr>
              <a:t>Dažniausi mitai apie šeimos neįsitraukimą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623F6-C09E-4D3B-7CE3-9B069D102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923" y="2405894"/>
            <a:ext cx="5315189" cy="3535083"/>
          </a:xfrm>
        </p:spPr>
        <p:txBody>
          <a:bodyPr anchor="t">
            <a:normAutofit/>
          </a:bodyPr>
          <a:lstStyle/>
          <a:p>
            <a:r>
              <a:rPr lang="lt-LT" sz="2000">
                <a:latin typeface="Bodoni 72 Book" pitchFamily="2" charset="0"/>
              </a:rPr>
              <a:t>Tėvams nerūpi</a:t>
            </a:r>
          </a:p>
          <a:p>
            <a:r>
              <a:rPr lang="lt-LT" sz="2000">
                <a:latin typeface="Bodoni 72 Book" pitchFamily="2" charset="0"/>
              </a:rPr>
              <a:t>Tėvai nesidomi</a:t>
            </a:r>
          </a:p>
          <a:p>
            <a:r>
              <a:rPr lang="lt-LT" sz="2000">
                <a:latin typeface="Bodoni 72 Book" pitchFamily="2" charset="0"/>
              </a:rPr>
              <a:t>Tėvai tyčia daro priešingai</a:t>
            </a:r>
          </a:p>
          <a:p>
            <a:endParaRPr lang="lt-LT" sz="2000"/>
          </a:p>
        </p:txBody>
      </p:sp>
      <p:sp>
        <p:nvSpPr>
          <p:cNvPr id="9265" name="Rectangle 9264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67" name="Rectangle 9266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69" name="Rectangle 9268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71" name="Rectangle 9270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220" name="Picture 4" descr="Myths Icon SVG Vector &amp; PNG Free Download | UXWing">
            <a:extLst>
              <a:ext uri="{FF2B5EF4-FFF2-40B4-BE49-F238E27FC236}">
                <a16:creationId xmlns:a16="http://schemas.microsoft.com/office/drawing/2014/main" id="{60127394-D743-BFC7-985C-07246A48F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5967" y="1528998"/>
            <a:ext cx="4170530" cy="383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914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B60E0B-0DC8-78A9-9920-0BD484D06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anchor="b">
            <a:normAutofit/>
          </a:bodyPr>
          <a:lstStyle/>
          <a:p>
            <a:r>
              <a:rPr lang="en-GB" sz="3700">
                <a:latin typeface="Bodoni 72 Book" pitchFamily="2" charset="0"/>
              </a:rPr>
              <a:t>Patirtis, kuri formavo mano požiūrį į šeimos įtraukimą</a:t>
            </a:r>
            <a:endParaRPr lang="lt-LT" sz="3700">
              <a:latin typeface="Bodoni 72 Book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506EC-1AD8-E8D7-90CD-825AC6DF5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923" y="2405894"/>
            <a:ext cx="5315189" cy="3535083"/>
          </a:xfrm>
        </p:spPr>
        <p:txBody>
          <a:bodyPr anchor="t">
            <a:normAutofit/>
          </a:bodyPr>
          <a:lstStyle/>
          <a:p>
            <a:r>
              <a:rPr lang="lt-LT" sz="2000" dirty="0">
                <a:latin typeface="Bodoni 72 Book" pitchFamily="2" charset="0"/>
              </a:rPr>
              <a:t>Mano teorinė ir praktinė patirtis kaupiama nuo 2010m. – tarptautinės konferencijos, darbas ir stažuotės užsienyje – visa teorija pritaikoma praktikoje</a:t>
            </a:r>
          </a:p>
          <a:p>
            <a:r>
              <a:rPr lang="lt-LT" sz="2000" dirty="0">
                <a:latin typeface="Bodoni 72 Book" pitchFamily="2" charset="0"/>
              </a:rPr>
              <a:t>Dirbame su įvairių raidos, emocijų, elgesio, dėmesio koncentracijos ar kitų sutrikimų turinčiais vaikais.</a:t>
            </a:r>
          </a:p>
          <a:p>
            <a:r>
              <a:rPr lang="lt-LT" sz="2000" dirty="0">
                <a:latin typeface="Bodoni 72 Book" pitchFamily="2" charset="0"/>
              </a:rPr>
              <a:t>Dabartinis darbo modeli – šeima + ugdymo įstaiga, tik šeima, tik ugdymo įstaiga.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erson standing in front of a board with a box and a picture&#10;&#10;AI-generated content may be incorrect.">
            <a:extLst>
              <a:ext uri="{FF2B5EF4-FFF2-40B4-BE49-F238E27FC236}">
                <a16:creationId xmlns:a16="http://schemas.microsoft.com/office/drawing/2014/main" id="{0AD6A90D-5FB9-7249-830B-86A51689DA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11" r="4" b="1854"/>
          <a:stretch>
            <a:fillRect/>
          </a:stretch>
        </p:blipFill>
        <p:spPr>
          <a:xfrm>
            <a:off x="7075967" y="1423514"/>
            <a:ext cx="4170530" cy="404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602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80" name="Rectangle 11279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A2BC2A-55E5-3817-8CEC-A9B461512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anchor="b">
            <a:normAutofit/>
          </a:bodyPr>
          <a:lstStyle/>
          <a:p>
            <a:r>
              <a:rPr lang="lt-LT" sz="4800" dirty="0">
                <a:latin typeface="Bodoni 72 Book" pitchFamily="2" charset="0"/>
              </a:rPr>
              <a:t>Realybė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A032D-EA6F-C6A3-49C2-920446F62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923" y="2405894"/>
            <a:ext cx="5315189" cy="3535083"/>
          </a:xfrm>
        </p:spPr>
        <p:txBody>
          <a:bodyPr anchor="t">
            <a:normAutofit fontScale="92500" lnSpcReduction="20000"/>
          </a:bodyPr>
          <a:lstStyle/>
          <a:p>
            <a:r>
              <a:rPr lang="lt-LT">
                <a:latin typeface="Bodoni 72 Book" pitchFamily="2" charset="0"/>
              </a:rPr>
              <a:t>Tėvai:</a:t>
            </a:r>
          </a:p>
          <a:p>
            <a:pPr lvl="1"/>
            <a:r>
              <a:rPr lang="lt-LT" sz="2800">
                <a:latin typeface="Bodoni 72 Book" pitchFamily="2" charset="0"/>
              </a:rPr>
              <a:t>Jaučiasi kalti</a:t>
            </a:r>
          </a:p>
          <a:p>
            <a:pPr lvl="1"/>
            <a:r>
              <a:rPr lang="lt-LT" sz="2800">
                <a:latin typeface="Bodoni 72 Book" pitchFamily="2" charset="0"/>
              </a:rPr>
              <a:t>Nežino, ką daryti</a:t>
            </a:r>
          </a:p>
          <a:p>
            <a:pPr lvl="1"/>
            <a:r>
              <a:rPr lang="lt-LT" sz="2800">
                <a:latin typeface="Bodoni 72 Book" pitchFamily="2" charset="0"/>
              </a:rPr>
              <a:t>Nemoka tinkamų strategijų</a:t>
            </a:r>
          </a:p>
          <a:p>
            <a:pPr lvl="1"/>
            <a:r>
              <a:rPr lang="lt-LT" sz="2800">
                <a:latin typeface="Bodoni 72 Book" pitchFamily="2" charset="0"/>
              </a:rPr>
              <a:t>Bijo būti kritikuojami</a:t>
            </a:r>
          </a:p>
          <a:p>
            <a:r>
              <a:rPr lang="lt-LT">
                <a:latin typeface="Bodoni 72 Book" pitchFamily="2" charset="0"/>
              </a:rPr>
              <a:t>Tėvai įsitraukia greičiau, kai pedagogas:</a:t>
            </a:r>
          </a:p>
          <a:p>
            <a:pPr lvl="1"/>
            <a:r>
              <a:rPr lang="lt-LT" sz="2800">
                <a:latin typeface="Bodoni 72 Book" pitchFamily="2" charset="0"/>
              </a:rPr>
              <a:t>Paaiškina paprastai</a:t>
            </a:r>
          </a:p>
          <a:p>
            <a:pPr lvl="1"/>
            <a:r>
              <a:rPr lang="lt-LT" sz="2800">
                <a:latin typeface="Bodoni 72 Book" pitchFamily="2" charset="0"/>
              </a:rPr>
              <a:t>Palaiko</a:t>
            </a:r>
          </a:p>
          <a:p>
            <a:pPr lvl="1"/>
            <a:r>
              <a:rPr lang="lt-LT" sz="2800">
                <a:latin typeface="Bodoni 72 Book" pitchFamily="2" charset="0"/>
              </a:rPr>
              <a:t>Duoda mažus žingsnius</a:t>
            </a:r>
          </a:p>
        </p:txBody>
      </p:sp>
      <p:sp>
        <p:nvSpPr>
          <p:cNvPr id="11282" name="Rectangle 11281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84" name="Rectangle 11283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86" name="Rectangle 11285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88" name="Rectangle 11287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268" name="Picture 4" descr="Real World Stock Illustrations – 13,724 Real World Stock Illustrations,  Vectors &amp; Clipart - Dreamstime">
            <a:extLst>
              <a:ext uri="{FF2B5EF4-FFF2-40B4-BE49-F238E27FC236}">
                <a16:creationId xmlns:a16="http://schemas.microsoft.com/office/drawing/2014/main" id="{3598BB58-A79B-7832-DE23-0E71A9B0E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>
            <a:fillRect/>
          </a:stretch>
        </p:blipFill>
        <p:spPr bwMode="auto">
          <a:xfrm>
            <a:off x="7075967" y="1966014"/>
            <a:ext cx="4170530" cy="295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434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3E61C-DA7B-FECE-9BBC-DE3A3EB84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Bodoni 72 Book" pitchFamily="2" charset="0"/>
              </a:rPr>
              <a:t>Istorija I – mama, kuri bijojo ateiti į darželį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BC5C4-4D79-FA4F-1FED-77CB793C6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sz="3200" dirty="0">
                <a:latin typeface="Bodoni 72 Book" pitchFamily="2" charset="0"/>
              </a:rPr>
              <a:t>Darželyje berniukas (4m.) mušdavo kitus vaikus, mėtydavo daiktus, rėkdavo.</a:t>
            </a:r>
          </a:p>
          <a:p>
            <a:r>
              <a:rPr lang="lt-LT" sz="3200" dirty="0">
                <a:latin typeface="Bodoni 72 Book" pitchFamily="2" charset="0"/>
              </a:rPr>
              <a:t>Pedagogai sakydavo mamai “Jis labai agresyvus“</a:t>
            </a:r>
          </a:p>
          <a:p>
            <a:r>
              <a:rPr lang="lt-LT" sz="3200" dirty="0">
                <a:latin typeface="Bodoni 72 Book" pitchFamily="2" charset="0"/>
              </a:rPr>
              <a:t>Mama vis rečiau ateidavo į susitikimus – dirba, neturi laiko.</a:t>
            </a:r>
          </a:p>
          <a:p>
            <a:r>
              <a:rPr lang="lt-LT" sz="3200" dirty="0">
                <a:latin typeface="Bodoni 72 Book" pitchFamily="2" charset="0"/>
              </a:rPr>
              <a:t>Kai</a:t>
            </a:r>
            <a:r>
              <a:rPr lang="lt-LT" sz="3200" dirty="0">
                <a:latin typeface="Bodoni 72 Book" pitchFamily="2" charset="0"/>
              </a:rPr>
              <a:t> pagaliau pavyko su ja nuoširdžiai pasikalbėti, ji pasakė „Aš bijau ateiti į darželį, nes visuomet jaučiuosi bloga mama“.</a:t>
            </a:r>
          </a:p>
        </p:txBody>
      </p:sp>
    </p:spTree>
    <p:extLst>
      <p:ext uri="{BB962C8B-B14F-4D97-AF65-F5344CB8AC3E}">
        <p14:creationId xmlns:p14="http://schemas.microsoft.com/office/powerpoint/2010/main" val="2697455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ACAF3-2631-23BA-4B46-6AD3FFC9F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50240"/>
            <a:ext cx="10515600" cy="5526723"/>
          </a:xfrm>
        </p:spPr>
        <p:txBody>
          <a:bodyPr>
            <a:normAutofit/>
          </a:bodyPr>
          <a:lstStyle/>
          <a:p>
            <a:r>
              <a:rPr lang="lt-LT" sz="3200" dirty="0">
                <a:latin typeface="Bodoni 72 Book" pitchFamily="2" charset="0"/>
              </a:rPr>
              <a:t>Paaiškėjo, kad mama viena augina du vaikus, dirba dvejuose darbuose, vaikas daug laiko leidžia su močiute arba vyresnio amžiaus kaimyne.</a:t>
            </a:r>
          </a:p>
          <a:p>
            <a:r>
              <a:rPr lang="lt-LT" sz="3200" dirty="0">
                <a:latin typeface="Bodoni 72 Book" pitchFamily="2" charset="0"/>
              </a:rPr>
              <a:t>Sutarėm dėl vieno mažo dalyko, kai vaikas paprašo, o ne muša, rėkia, mėto, mama iškart pagiria, apkabina, išbučiuoja.</a:t>
            </a:r>
          </a:p>
          <a:p>
            <a:r>
              <a:rPr lang="lt-LT" sz="3200" dirty="0">
                <a:latin typeface="Bodoni 72 Book" pitchFamily="2" charset="0"/>
              </a:rPr>
              <a:t>Po kelių</a:t>
            </a:r>
            <a:r>
              <a:rPr lang="lt-LT" sz="3200" dirty="0">
                <a:latin typeface="Bodoni 72 Book" pitchFamily="2" charset="0"/>
              </a:rPr>
              <a:t> savaičių mušimų sumažėjo, vaikas pradėjo daugiau kalbėti.</a:t>
            </a:r>
          </a:p>
          <a:p>
            <a:r>
              <a:rPr lang="lt-LT" sz="3200" dirty="0">
                <a:latin typeface="Bodoni 72 Book" pitchFamily="2" charset="0"/>
              </a:rPr>
              <a:t>Vieną dieną mama pasakė „Pirmą kartą jaučiu, kad mes dirbame kartu“</a:t>
            </a:r>
          </a:p>
        </p:txBody>
      </p:sp>
    </p:spTree>
    <p:extLst>
      <p:ext uri="{BB962C8B-B14F-4D97-AF65-F5344CB8AC3E}">
        <p14:creationId xmlns:p14="http://schemas.microsoft.com/office/powerpoint/2010/main" val="22739281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43320-F706-ECDF-387C-A17D6FE3A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Bodoni 72 Book" pitchFamily="2" charset="0"/>
              </a:rPr>
              <a:t>Istorija II – Tėtis, kuris sakė:</a:t>
            </a:r>
            <a:r>
              <a:rPr lang="lt-LT" dirty="0">
                <a:latin typeface="Bodoni 72 Book" pitchFamily="2" charset="0"/>
              </a:rPr>
              <a:t> jis manęs neklauso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8783A-3513-C699-2A4F-06A1431844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sz="3200" dirty="0">
                <a:latin typeface="Bodoni 72 Book" pitchFamily="2" charset="0"/>
              </a:rPr>
              <a:t>Darželyje berniukas (5m.) buvo ramus, laikėsi taisyklių, padėdavo pedagogams. </a:t>
            </a:r>
          </a:p>
          <a:p>
            <a:r>
              <a:rPr lang="lt-LT" sz="3200" dirty="0">
                <a:latin typeface="Bodoni 72 Book" pitchFamily="2" charset="0"/>
              </a:rPr>
              <a:t>Mokytoja dažnai sakydavo “Jis mūsų pagalbininkas, su juo mažiausiai problemų“.</a:t>
            </a:r>
          </a:p>
          <a:p>
            <a:r>
              <a:rPr lang="lt-LT" sz="3200" dirty="0">
                <a:latin typeface="Bodoni 72 Book" pitchFamily="2" charset="0"/>
              </a:rPr>
              <a:t>Namie vaikas rėkdavo, priešindavosi, ignoruodavo tėtį.</a:t>
            </a:r>
          </a:p>
          <a:p>
            <a:r>
              <a:rPr lang="lt-LT" sz="3200" dirty="0">
                <a:latin typeface="Bodoni 72 Book" pitchFamily="2" charset="0"/>
              </a:rPr>
              <a:t>Tėtis sakydavo „Jis manęs tiesiog neklauso“.</a:t>
            </a:r>
          </a:p>
        </p:txBody>
      </p:sp>
    </p:spTree>
    <p:extLst>
      <p:ext uri="{BB962C8B-B14F-4D97-AF65-F5344CB8AC3E}">
        <p14:creationId xmlns:p14="http://schemas.microsoft.com/office/powerpoint/2010/main" val="19317294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E506F-DF4D-604F-EF8D-8678FE61B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12800"/>
            <a:ext cx="10515600" cy="5364163"/>
          </a:xfrm>
        </p:spPr>
        <p:txBody>
          <a:bodyPr>
            <a:normAutofit/>
          </a:bodyPr>
          <a:lstStyle/>
          <a:p>
            <a:r>
              <a:rPr lang="lt-LT" sz="3200" dirty="0">
                <a:latin typeface="Bodoni 72 Book" pitchFamily="2" charset="0"/>
              </a:rPr>
              <a:t>Paaiškėjo, kad darželyje pedagogai labai daug giria vaiką už pastangas.</a:t>
            </a:r>
          </a:p>
          <a:p>
            <a:r>
              <a:rPr lang="lt-LT" sz="3200" dirty="0">
                <a:latin typeface="Bodoni 72 Book" pitchFamily="2" charset="0"/>
              </a:rPr>
              <a:t>Namie tėtis</a:t>
            </a:r>
            <a:r>
              <a:rPr lang="lt-LT" sz="3200" dirty="0">
                <a:latin typeface="Bodoni 72 Book" pitchFamily="2" charset="0"/>
              </a:rPr>
              <a:t> sureaguodavo tik tada, kai vaikas kažką padarydavo netinkamai.</a:t>
            </a:r>
          </a:p>
          <a:p>
            <a:r>
              <a:rPr lang="lt-LT" sz="3200" dirty="0">
                <a:latin typeface="Bodoni 72 Book" pitchFamily="2" charset="0"/>
              </a:rPr>
              <a:t>Sutarėme dėl </a:t>
            </a:r>
            <a:r>
              <a:rPr lang="lt-LT" sz="3200" dirty="0">
                <a:latin typeface="Bodoni 72 Book" pitchFamily="2" charset="0"/>
              </a:rPr>
              <a:t>strategijos – 3 pagyrimai per dieną už mažus dalykus.</a:t>
            </a:r>
          </a:p>
          <a:p>
            <a:r>
              <a:rPr lang="lt-LT" sz="3200" dirty="0">
                <a:latin typeface="Bodoni 72 Book" pitchFamily="2" charset="0"/>
              </a:rPr>
              <a:t>Po mėnesio </a:t>
            </a:r>
            <a:r>
              <a:rPr lang="lt-LT" sz="3200" dirty="0">
                <a:latin typeface="Bodoni 72 Book" pitchFamily="2" charset="0"/>
              </a:rPr>
              <a:t>tėtis pasakė „Pasirodo, jis moka klausyti. Aš tiesiog niekada to nepastebėdavau“</a:t>
            </a:r>
          </a:p>
        </p:txBody>
      </p:sp>
    </p:spTree>
    <p:extLst>
      <p:ext uri="{BB962C8B-B14F-4D97-AF65-F5344CB8AC3E}">
        <p14:creationId xmlns:p14="http://schemas.microsoft.com/office/powerpoint/2010/main" val="1976804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 fontScale="90000"/>
          </a:bodyPr>
          <a:lstStyle/>
          <a:p>
            <a:r>
              <a:rPr lang="lt-LT" sz="5100" dirty="0">
                <a:latin typeface="Bodoni 72 Book" pitchFamily="2" charset="0"/>
              </a:rPr>
              <a:t>Bendradarbiavimą su šeimomis skatinančių santykių kūrimas</a:t>
            </a:r>
            <a:br>
              <a:rPr lang="lt-LT" sz="5100" b="1" dirty="0">
                <a:latin typeface="BODONI 72 BOOK" pitchFamily="2" charset="0"/>
              </a:rPr>
            </a:br>
            <a:r>
              <a:rPr lang="lt-LT" sz="2000" b="1" dirty="0">
                <a:latin typeface="BODONI 72 BOOK" pitchFamily="2" charset="0"/>
              </a:rPr>
              <a:t>(</a:t>
            </a:r>
            <a:r>
              <a:rPr lang="lt-LT" sz="2200" i="1" dirty="0">
                <a:latin typeface="Bodoni 72 Book" pitchFamily="2" charset="0"/>
              </a:rPr>
              <a:t>informacija pagal </a:t>
            </a:r>
            <a:r>
              <a:rPr lang="lt-LT" sz="2200" i="1" dirty="0" err="1">
                <a:latin typeface="Bodoni 72 Book" pitchFamily="2" charset="0"/>
              </a:rPr>
              <a:t>S</a:t>
            </a:r>
            <a:r>
              <a:rPr lang="lt-LT" sz="2200" i="1" dirty="0">
                <a:latin typeface="Bodoni 72 Book" pitchFamily="2" charset="0"/>
              </a:rPr>
              <a:t>. </a:t>
            </a:r>
            <a:r>
              <a:rPr lang="lt-LT" sz="2200" i="1" dirty="0" err="1">
                <a:latin typeface="Bodoni 72 Book" pitchFamily="2" charset="0"/>
              </a:rPr>
              <a:t>Ališiauskienę</a:t>
            </a:r>
            <a:r>
              <a:rPr lang="lt-LT" sz="2200" i="1" dirty="0">
                <a:latin typeface="Bodoni 72 Book" pitchFamily="2" charset="0"/>
              </a:rPr>
              <a:t> </a:t>
            </a:r>
            <a:r>
              <a:rPr lang="lt-LT" sz="2400" i="1" dirty="0">
                <a:latin typeface="Bodoni 72 Book" pitchFamily="2" charset="0"/>
              </a:rPr>
              <a:t>(2005). Specialistų ir šeimų partnerystės modelis.</a:t>
            </a:r>
            <a:r>
              <a:rPr lang="lt-LT" sz="2200" i="1" dirty="0">
                <a:latin typeface="Bodoni 72 Book" pitchFamily="2" charset="0"/>
              </a:rPr>
              <a:t>)</a:t>
            </a:r>
            <a:endParaRPr lang="lt-LT" sz="5100" b="1" dirty="0">
              <a:latin typeface="BODONI 72 BOOK" pitchFamily="2" charset="0"/>
            </a:endParaRPr>
          </a:p>
        </p:txBody>
      </p:sp>
      <p:graphicFrame>
        <p:nvGraphicFramePr>
          <p:cNvPr id="5" name="Turinio vietos rezervavimo ženklas 2">
            <a:extLst>
              <a:ext uri="{FF2B5EF4-FFF2-40B4-BE49-F238E27FC236}">
                <a16:creationId xmlns:a16="http://schemas.microsoft.com/office/drawing/2014/main" id="{DD9A0B57-352D-181C-1D93-35B3C8BC5A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6857237"/>
              </p:ext>
            </p:extLst>
          </p:nvPr>
        </p:nvGraphicFramePr>
        <p:xfrm>
          <a:off x="960438" y="2749621"/>
          <a:ext cx="10267950" cy="2982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9675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320A4097-287D-C04D-80E5-4F83D1D1BF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74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162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FF29DD1B-A149-7B42-B7ED-DC2D3C85E4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2000" cy="664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308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dirty="0">
                <a:latin typeface="Bodoni 72 Book" pitchFamily="2" charset="0"/>
              </a:rPr>
              <a:t>Tėvų supratimas apie jų vaiko SUP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 algn="just"/>
            <a:r>
              <a:rPr lang="lt-LT" sz="3200" dirty="0">
                <a:latin typeface="Bodoni 72 Book" pitchFamily="2" charset="0"/>
                <a:cs typeface="Times New Roman" panose="02020603050405020304" pitchFamily="18" charset="0"/>
              </a:rPr>
              <a:t>65</a:t>
            </a:r>
            <a:r>
              <a:rPr lang="en-US" sz="3200" dirty="0">
                <a:latin typeface="Bodoni 72 Book" pitchFamily="2" charset="0"/>
                <a:cs typeface="Times New Roman" panose="02020603050405020304" pitchFamily="18" charset="0"/>
              </a:rPr>
              <a:t>%</a:t>
            </a:r>
            <a:r>
              <a:rPr lang="lt-LT" sz="3200" dirty="0">
                <a:latin typeface="Bodoni 72 Book" pitchFamily="2" charset="0"/>
                <a:cs typeface="Times New Roman" panose="02020603050405020304" pitchFamily="18" charset="0"/>
              </a:rPr>
              <a:t> nors ir gali apibūdinti vaikams iškylančius mokymosi sunkumus, tačiau nesupranta tikrųjų mokymosi sunkumų priežasčių, neretai kaltina vaikus tingėjimu, nenoru mokytis.</a:t>
            </a:r>
          </a:p>
          <a:p>
            <a:pPr lvl="1" algn="just"/>
            <a:r>
              <a:rPr lang="lt-LT" sz="3200" dirty="0">
                <a:latin typeface="Bodoni 72 Book" pitchFamily="2" charset="0"/>
                <a:cs typeface="Times New Roman" panose="02020603050405020304" pitchFamily="18" charset="0"/>
              </a:rPr>
              <a:t>68</a:t>
            </a:r>
            <a:r>
              <a:rPr lang="en-US" sz="3200" dirty="0">
                <a:latin typeface="Bodoni 72 Book" pitchFamily="2" charset="0"/>
                <a:cs typeface="Times New Roman" panose="02020603050405020304" pitchFamily="18" charset="0"/>
              </a:rPr>
              <a:t>%</a:t>
            </a:r>
            <a:r>
              <a:rPr lang="lt-LT" sz="3200" dirty="0">
                <a:latin typeface="Bodoni 72 Book" pitchFamily="2" charset="0"/>
                <a:cs typeface="Times New Roman" panose="02020603050405020304" pitchFamily="18" charset="0"/>
              </a:rPr>
              <a:t> nežino tinkamiausių pagalbos savo vaikui būdų, kurie leistų siekti geresnių rezultatų.</a:t>
            </a:r>
          </a:p>
          <a:p>
            <a:pPr lvl="1" algn="just"/>
            <a:r>
              <a:rPr lang="lt-LT" sz="3200" dirty="0">
                <a:latin typeface="Bodoni 72 Book" pitchFamily="2" charset="0"/>
                <a:cs typeface="Times New Roman" panose="02020603050405020304" pitchFamily="18" charset="0"/>
              </a:rPr>
              <a:t>80% stengiasi suteikti pagalbą namuose.</a:t>
            </a:r>
          </a:p>
          <a:p>
            <a:pPr algn="just"/>
            <a:r>
              <a:rPr lang="lt-LT" sz="3200" dirty="0">
                <a:latin typeface="Bodoni 72 Book" pitchFamily="2" charset="0"/>
                <a:cs typeface="Times New Roman" panose="02020603050405020304" pitchFamily="18" charset="0"/>
              </a:rPr>
              <a:t>IŠVADA: Daugelis tėvų nepakankamai supranta vaikų SUP, nežino, kaip padėti savo vaikams, tačiau padėti namie stengiasi. </a:t>
            </a:r>
            <a:r>
              <a:rPr lang="lt-LT" sz="3200" b="1" dirty="0">
                <a:latin typeface="BODONI 72 BOOK" pitchFamily="2" charset="0"/>
                <a:cs typeface="Times New Roman" panose="02020603050405020304" pitchFamily="18" charset="0"/>
              </a:rPr>
              <a:t>Tai reiškia, kad padeda vaikams, tinkamai nesuprasdami, kaip reikėtų padėti.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2710592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B4473F4-27AC-454B-B7CE-0157264C3C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4502"/>
            <a:ext cx="12191999" cy="675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83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5" name="Rectangle 1229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17,600+ Stay At Home Icon Stock Illustrations, Royalty-Free Vector Graphics  &amp; Clip Art - iStock">
            <a:extLst>
              <a:ext uri="{FF2B5EF4-FFF2-40B4-BE49-F238E27FC236}">
                <a16:creationId xmlns:a16="http://schemas.microsoft.com/office/drawing/2014/main" id="{392B3F9B-39B7-1AEE-2F87-5F47F6CC1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24" b="10753"/>
          <a:stretch>
            <a:fillRect/>
          </a:stretch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7" name="Rectangle 1229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899537-0015-04EE-467F-0C3FC6A09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lt-LT" sz="4000" dirty="0">
                <a:latin typeface="Bodoni 72 Book" pitchFamily="2" charset="0"/>
              </a:rPr>
              <a:t>Kodėl šeimos įtraukimas keičia vaiko elgesį?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88004-0B29-78EC-9C71-E329A77B3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lt-LT" sz="2000">
                <a:latin typeface="Bodoni 72 Book" pitchFamily="2" charset="0"/>
              </a:rPr>
              <a:t>Vaikas labai daug laiko praleidžia namuose – ten formuojasi stabilūs įgūdžiai</a:t>
            </a:r>
          </a:p>
          <a:p>
            <a:r>
              <a:rPr lang="lt-LT" sz="2000">
                <a:latin typeface="Bodoni 72 Book" pitchFamily="2" charset="0"/>
              </a:rPr>
              <a:t>Nuoseklumas tarp namų ir ugdymo įstaigos stiprina įgūdžius – kai strategijos skirtingos, vaikas nebesupranta, ko iš jo tikimasi</a:t>
            </a:r>
          </a:p>
          <a:p>
            <a:r>
              <a:rPr lang="lt-LT" sz="2000">
                <a:latin typeface="Bodoni 72 Book" pitchFamily="2" charset="0"/>
              </a:rPr>
              <a:t>Tyrimai rodo: įtraukus tėvus pokyčiai atsiranda greičiau, išlieka ilgiau, rečiau pastebimas regresas</a:t>
            </a:r>
          </a:p>
          <a:p>
            <a:endParaRPr lang="lt-LT" sz="2000" dirty="0"/>
          </a:p>
        </p:txBody>
      </p:sp>
    </p:spTree>
    <p:extLst>
      <p:ext uri="{BB962C8B-B14F-4D97-AF65-F5344CB8AC3E}">
        <p14:creationId xmlns:p14="http://schemas.microsoft.com/office/powerpoint/2010/main" val="22586738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84" name="Rectangle 7183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6DCABC-6C5A-1546-63BC-551810723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/>
          </a:bodyPr>
          <a:lstStyle/>
          <a:p>
            <a:r>
              <a:rPr lang="lt-LT" sz="3400">
                <a:latin typeface="Bodoni 72 Book" pitchFamily="2" charset="0"/>
              </a:rPr>
              <a:t>Kas dar padeda pritraukti tėvus?</a:t>
            </a:r>
          </a:p>
        </p:txBody>
      </p:sp>
      <p:pic>
        <p:nvPicPr>
          <p:cNvPr id="7172" name="Picture 4" descr="Community Partnerships | SFUSD">
            <a:extLst>
              <a:ext uri="{FF2B5EF4-FFF2-40B4-BE49-F238E27FC236}">
                <a16:creationId xmlns:a16="http://schemas.microsoft.com/office/drawing/2014/main" id="{CDB0093F-A069-2DF3-3E89-5FF02EEEC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0" r="10876" b="-1"/>
          <a:stretch>
            <a:fillRect/>
          </a:stretch>
        </p:blipFill>
        <p:spPr bwMode="auto">
          <a:xfrm>
            <a:off x="20" y="431"/>
            <a:ext cx="8115280" cy="64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F71DB-E112-CC96-F7BA-CF5377414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>
            <a:normAutofit/>
          </a:bodyPr>
          <a:lstStyle/>
          <a:p>
            <a:r>
              <a:rPr lang="lt-LT" sz="2000">
                <a:latin typeface="Bodoni 72 Book" pitchFamily="2" charset="0"/>
              </a:rPr>
              <a:t>Įtraukite tėvus į socialinį darželio gyvenimą</a:t>
            </a:r>
          </a:p>
          <a:p>
            <a:r>
              <a:rPr lang="lt-LT" sz="2000">
                <a:latin typeface="Bodoni 72 Book" pitchFamily="2" charset="0"/>
              </a:rPr>
              <a:t>Pasidalinkite kitų teigiamomis patirtimis</a:t>
            </a:r>
          </a:p>
        </p:txBody>
      </p:sp>
      <p:sp>
        <p:nvSpPr>
          <p:cNvPr id="7186" name="Rectangle 7185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8" name="Rectangle 7187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7270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4923" y="2617187"/>
            <a:ext cx="5315189" cy="3535083"/>
          </a:xfrm>
        </p:spPr>
        <p:txBody>
          <a:bodyPr anchor="t">
            <a:normAutofit/>
          </a:bodyPr>
          <a:lstStyle/>
          <a:p>
            <a:r>
              <a:rPr lang="lt-LT" dirty="0">
                <a:latin typeface="Bodoni 72 Book" pitchFamily="2" charset="0"/>
              </a:rPr>
              <a:t>Vaikas keičiasi ne todėl, kad specialistas randa stebuklingą metodą</a:t>
            </a:r>
          </a:p>
          <a:p>
            <a:r>
              <a:rPr lang="lt-LT" dirty="0">
                <a:latin typeface="Bodoni 72 Book" pitchFamily="2" charset="0"/>
              </a:rPr>
              <a:t>Vaikas keičiasi tada, kai visi suaugusieji aplink jį daro tuos pačius dalykus</a:t>
            </a:r>
          </a:p>
        </p:txBody>
      </p:sp>
      <p:sp>
        <p:nvSpPr>
          <p:cNvPr id="8201" name="Rectangle 820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3" name="Rectangle 820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05" name="Rectangle 820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07" name="Rectangle 820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194" name="Picture 2" descr="Team Work Clipart Icon - One Team One Dream - (518x423) Png Clipart Download">
            <a:extLst>
              <a:ext uri="{FF2B5EF4-FFF2-40B4-BE49-F238E27FC236}">
                <a16:creationId xmlns:a16="http://schemas.microsoft.com/office/drawing/2014/main" id="{2B8F32CC-092F-418B-8AD2-C5AA6A07B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5967" y="1750669"/>
            <a:ext cx="4170530" cy="338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lternative Process 5">
            <a:extLst>
              <a:ext uri="{FF2B5EF4-FFF2-40B4-BE49-F238E27FC236}">
                <a16:creationId xmlns:a16="http://schemas.microsoft.com/office/drawing/2014/main" id="{8F544E0B-FABE-112A-1371-6F1AFD3682E6}"/>
              </a:ext>
            </a:extLst>
          </p:cNvPr>
          <p:cNvSpPr/>
          <p:nvPr/>
        </p:nvSpPr>
        <p:spPr>
          <a:xfrm>
            <a:off x="113683" y="885494"/>
            <a:ext cx="2062480" cy="836269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400" dirty="0">
                <a:latin typeface="Bodoni 72 Book" pitchFamily="2" charset="0"/>
              </a:rPr>
              <a:t>DARŽELIS</a:t>
            </a:r>
          </a:p>
        </p:txBody>
      </p:sp>
      <p:sp>
        <p:nvSpPr>
          <p:cNvPr id="7" name="Alternative Process 6">
            <a:extLst>
              <a:ext uri="{FF2B5EF4-FFF2-40B4-BE49-F238E27FC236}">
                <a16:creationId xmlns:a16="http://schemas.microsoft.com/office/drawing/2014/main" id="{6532E488-3F33-CE3B-23AC-625D2568EA9A}"/>
              </a:ext>
            </a:extLst>
          </p:cNvPr>
          <p:cNvSpPr/>
          <p:nvPr/>
        </p:nvSpPr>
        <p:spPr>
          <a:xfrm>
            <a:off x="5917990" y="868319"/>
            <a:ext cx="2062480" cy="836269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400" dirty="0">
                <a:latin typeface="Bodoni 72 Book" pitchFamily="2" charset="0"/>
              </a:rPr>
              <a:t>VIENA KOMANDA</a:t>
            </a:r>
          </a:p>
        </p:txBody>
      </p:sp>
      <p:sp>
        <p:nvSpPr>
          <p:cNvPr id="8" name="Alternative Process 7">
            <a:extLst>
              <a:ext uri="{FF2B5EF4-FFF2-40B4-BE49-F238E27FC236}">
                <a16:creationId xmlns:a16="http://schemas.microsoft.com/office/drawing/2014/main" id="{6EDC2FEA-4739-7704-8AE7-4A4B241CCFA4}"/>
              </a:ext>
            </a:extLst>
          </p:cNvPr>
          <p:cNvSpPr/>
          <p:nvPr/>
        </p:nvSpPr>
        <p:spPr>
          <a:xfrm>
            <a:off x="3030427" y="868318"/>
            <a:ext cx="2062480" cy="836269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400" dirty="0">
                <a:latin typeface="Bodoni 72 Book" pitchFamily="2" charset="0"/>
              </a:rPr>
              <a:t>ŠEIMA</a:t>
            </a:r>
          </a:p>
        </p:txBody>
      </p:sp>
      <p:sp>
        <p:nvSpPr>
          <p:cNvPr id="9" name="Plus 8">
            <a:extLst>
              <a:ext uri="{FF2B5EF4-FFF2-40B4-BE49-F238E27FC236}">
                <a16:creationId xmlns:a16="http://schemas.microsoft.com/office/drawing/2014/main" id="{69CC9CC5-CCA2-D2E1-4E76-D275C88131F8}"/>
              </a:ext>
            </a:extLst>
          </p:cNvPr>
          <p:cNvSpPr/>
          <p:nvPr/>
        </p:nvSpPr>
        <p:spPr>
          <a:xfrm>
            <a:off x="2352378" y="1010134"/>
            <a:ext cx="592027" cy="586987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0" name="Equals 9">
            <a:extLst>
              <a:ext uri="{FF2B5EF4-FFF2-40B4-BE49-F238E27FC236}">
                <a16:creationId xmlns:a16="http://schemas.microsoft.com/office/drawing/2014/main" id="{C9DA9967-1178-32A3-38E1-1F8B62A4AD4C}"/>
              </a:ext>
            </a:extLst>
          </p:cNvPr>
          <p:cNvSpPr/>
          <p:nvPr/>
        </p:nvSpPr>
        <p:spPr>
          <a:xfrm>
            <a:off x="5259485" y="1010134"/>
            <a:ext cx="491927" cy="586987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Empathy: Types, Importance, Drawbacks, Benefits and More">
            <a:extLst>
              <a:ext uri="{FF2B5EF4-FFF2-40B4-BE49-F238E27FC236}">
                <a16:creationId xmlns:a16="http://schemas.microsoft.com/office/drawing/2014/main" id="{069DFC99-DCA9-5587-0A03-3DE27E164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" r="3459" b="-1"/>
          <a:stretch>
            <a:fillRect/>
          </a:stretch>
        </p:blipFill>
        <p:spPr bwMode="auto">
          <a:xfrm>
            <a:off x="2522358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6745A9-6450-E1D3-2E08-7DA6AD3E5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583" y="853440"/>
            <a:ext cx="5143772" cy="2204894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 err="1">
                <a:latin typeface="Bodoni 72 Book" pitchFamily="2" charset="0"/>
              </a:rPr>
              <a:t>Geriausia</a:t>
            </a:r>
            <a:r>
              <a:rPr lang="en-US" sz="5200" dirty="0">
                <a:latin typeface="Bodoni 72 Book" pitchFamily="2" charset="0"/>
              </a:rPr>
              <a:t> </a:t>
            </a:r>
            <a:r>
              <a:rPr lang="en-US" sz="5200" dirty="0" err="1">
                <a:latin typeface="Bodoni 72 Book" pitchFamily="2" charset="0"/>
              </a:rPr>
              <a:t>pagalba</a:t>
            </a:r>
            <a:r>
              <a:rPr lang="en-US" sz="5200" dirty="0">
                <a:latin typeface="Bodoni 72 Book" pitchFamily="2" charset="0"/>
              </a:rPr>
              <a:t> - </a:t>
            </a:r>
            <a:r>
              <a:rPr lang="en-US" sz="5200" dirty="0" err="1">
                <a:latin typeface="Bodoni 72 Book" pitchFamily="2" charset="0"/>
              </a:rPr>
              <a:t>supratimas</a:t>
            </a:r>
            <a:endParaRPr lang="en-US" sz="5200" dirty="0">
              <a:latin typeface="Bodoni 72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8789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iunčiu tau didelį AČIŪ | Laisvalaikio Dovanos">
            <a:extLst>
              <a:ext uri="{FF2B5EF4-FFF2-40B4-BE49-F238E27FC236}">
                <a16:creationId xmlns:a16="http://schemas.microsoft.com/office/drawing/2014/main" id="{260DB0CF-6AA5-4D06-A4FC-F77874B909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2917" y="643467"/>
            <a:ext cx="83461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9016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84ADB-F5BD-B3EA-6545-55F6FAA05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lt-LT" sz="4800" dirty="0">
                <a:latin typeface="Bodoni 72 Book" pitchFamily="2" charset="0"/>
              </a:rPr>
              <a:t>Susisiekime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5DCBA-87C0-DB60-0172-F011DD160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723" y="2517348"/>
            <a:ext cx="7416022" cy="3639450"/>
          </a:xfrm>
        </p:spPr>
        <p:txBody>
          <a:bodyPr anchor="ctr">
            <a:normAutofit/>
          </a:bodyPr>
          <a:lstStyle/>
          <a:p>
            <a:r>
              <a:rPr lang="lt-LT" sz="3200" dirty="0">
                <a:latin typeface="Bodoni 72 Book" pitchFamily="2" charset="0"/>
                <a:hlinkClick r:id="rId2"/>
              </a:rPr>
              <a:t>info@isadd.lt</a:t>
            </a:r>
            <a:endParaRPr lang="lt-LT" sz="3200" dirty="0">
              <a:latin typeface="Bodoni 72 Book" pitchFamily="2" charset="0"/>
            </a:endParaRPr>
          </a:p>
          <a:p>
            <a:r>
              <a:rPr lang="lt-LT" sz="3200" dirty="0">
                <a:latin typeface="Bodoni 72 Book" pitchFamily="2" charset="0"/>
              </a:rPr>
              <a:t>+37062490097</a:t>
            </a:r>
          </a:p>
          <a:p>
            <a:r>
              <a:rPr lang="lt-LT" sz="3200" dirty="0">
                <a:latin typeface="Bodoni 72 Book" pitchFamily="2" charset="0"/>
                <a:hlinkClick r:id="rId3"/>
              </a:rPr>
              <a:t>www.isadd.lt</a:t>
            </a:r>
            <a:endParaRPr lang="lt-LT" sz="3200" dirty="0">
              <a:latin typeface="Bodoni 72 Book" pitchFamily="2" charset="0"/>
            </a:endParaRPr>
          </a:p>
          <a:p>
            <a:r>
              <a:rPr lang="lt-LT" sz="3200" dirty="0">
                <a:latin typeface="Bodoni 72 Book" pitchFamily="2" charset="0"/>
              </a:rPr>
              <a:t>FB: ISADD Lietuva – ABA terapija. Autizmas</a:t>
            </a:r>
          </a:p>
        </p:txBody>
      </p:sp>
      <p:pic>
        <p:nvPicPr>
          <p:cNvPr id="4" name="Picture 3" descr="C:\Users\isabe\AppData\Local\Microsoft\Windows\INetCache\Content.Word\unnamed.png">
            <a:extLst>
              <a:ext uri="{FF2B5EF4-FFF2-40B4-BE49-F238E27FC236}">
                <a16:creationId xmlns:a16="http://schemas.microsoft.com/office/drawing/2014/main" id="{7FB944CB-4C53-03B2-8105-C861BA12892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1743400"/>
            <a:ext cx="5150277" cy="15478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7670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70FDB8-56AE-A846-B8BC-E6CBB995C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anchor="b">
            <a:normAutofit/>
          </a:bodyPr>
          <a:lstStyle/>
          <a:p>
            <a:r>
              <a:rPr lang="lt-LT" sz="4000" dirty="0">
                <a:latin typeface="Bodoni 72 Book" pitchFamily="2" charset="0"/>
              </a:rPr>
              <a:t>Kas iš jūsų esate girdėję šias frazes?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65CA1-CE04-7E60-45E2-CBB3BB4BC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923" y="2405894"/>
            <a:ext cx="5315189" cy="3535083"/>
          </a:xfrm>
        </p:spPr>
        <p:txBody>
          <a:bodyPr anchor="t">
            <a:normAutofit/>
          </a:bodyPr>
          <a:lstStyle/>
          <a:p>
            <a:r>
              <a:rPr lang="lt-LT" dirty="0">
                <a:latin typeface="Bodoni 72 Book" pitchFamily="2" charset="0"/>
              </a:rPr>
              <a:t>„Darželyje jis taip nesielgia.“</a:t>
            </a:r>
          </a:p>
          <a:p>
            <a:r>
              <a:rPr lang="lt-LT" dirty="0">
                <a:latin typeface="Bodoni 72 Book" pitchFamily="2" charset="0"/>
              </a:rPr>
              <a:t>„Namuose ji visiškai kitokia.“</a:t>
            </a:r>
          </a:p>
          <a:p>
            <a:r>
              <a:rPr lang="lt-LT" dirty="0">
                <a:latin typeface="Bodoni 72 Book" pitchFamily="2" charset="0"/>
              </a:rPr>
              <a:t>„Mūsų tai visai neklauso.“</a:t>
            </a:r>
          </a:p>
          <a:p>
            <a:r>
              <a:rPr lang="lt-LT" dirty="0">
                <a:latin typeface="Bodoni 72 Book" pitchFamily="2" charset="0"/>
              </a:rPr>
              <a:t>„Mes ne specialistai, geriau jūs to mokykite.“</a:t>
            </a:r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Quotes - Free communications icons">
            <a:extLst>
              <a:ext uri="{FF2B5EF4-FFF2-40B4-BE49-F238E27FC236}">
                <a16:creationId xmlns:a16="http://schemas.microsoft.com/office/drawing/2014/main" id="{7B00F3C0-1D18-2D7A-DCAE-68A8BFC3C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5967" y="1359681"/>
            <a:ext cx="4170530" cy="417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95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1DBD14-67E8-7EAA-16FE-DF3F960DB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anchor="b">
            <a:normAutofit/>
          </a:bodyPr>
          <a:lstStyle/>
          <a:p>
            <a:r>
              <a:rPr lang="lt-LT" sz="4000" dirty="0">
                <a:latin typeface="Bodoni 72 Book" pitchFamily="2" charset="0"/>
              </a:rPr>
              <a:t>Kas jūsų manymu skiriasi tarp šių dviejų aplinkų?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DE26A-4C43-8AAA-F72F-570DA91C7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923" y="2405894"/>
            <a:ext cx="5315189" cy="3535083"/>
          </a:xfrm>
        </p:spPr>
        <p:txBody>
          <a:bodyPr anchor="t">
            <a:normAutofit/>
          </a:bodyPr>
          <a:lstStyle/>
          <a:p>
            <a:r>
              <a:rPr lang="lt-LT" sz="2400" dirty="0">
                <a:latin typeface="Bodoni 72 Book" pitchFamily="2" charset="0"/>
              </a:rPr>
              <a:t>Vaikas darželyje:</a:t>
            </a:r>
          </a:p>
          <a:p>
            <a:pPr lvl="1"/>
            <a:r>
              <a:rPr lang="lt-LT" dirty="0">
                <a:latin typeface="Bodoni 72 Book" pitchFamily="2" charset="0"/>
              </a:rPr>
              <a:t>Pats susitvarko žaislus</a:t>
            </a:r>
          </a:p>
          <a:p>
            <a:pPr lvl="1"/>
            <a:r>
              <a:rPr lang="lt-LT" dirty="0">
                <a:latin typeface="Bodoni 72 Book" pitchFamily="2" charset="0"/>
              </a:rPr>
              <a:t>Laukia eilės</a:t>
            </a:r>
          </a:p>
          <a:p>
            <a:pPr lvl="1"/>
            <a:r>
              <a:rPr lang="lt-LT" dirty="0">
                <a:latin typeface="Bodoni 72 Book" pitchFamily="2" charset="0"/>
              </a:rPr>
              <a:t>Klauso pedagogo</a:t>
            </a:r>
          </a:p>
          <a:p>
            <a:r>
              <a:rPr lang="lt-LT" sz="2400" dirty="0">
                <a:latin typeface="Bodoni 72 Book" pitchFamily="2" charset="0"/>
              </a:rPr>
              <a:t>Tas pats vaikas namuose:</a:t>
            </a:r>
          </a:p>
          <a:p>
            <a:pPr lvl="1"/>
            <a:r>
              <a:rPr lang="lt-LT" dirty="0">
                <a:latin typeface="Bodoni 72 Book" pitchFamily="2" charset="0"/>
              </a:rPr>
              <a:t>Mėto žaislus</a:t>
            </a:r>
          </a:p>
          <a:p>
            <a:pPr lvl="1"/>
            <a:r>
              <a:rPr lang="lt-LT" dirty="0">
                <a:latin typeface="Bodoni 72 Book" pitchFamily="2" charset="0"/>
              </a:rPr>
              <a:t>Verkia, negavęs ko nori</a:t>
            </a:r>
          </a:p>
          <a:p>
            <a:pPr lvl="1"/>
            <a:r>
              <a:rPr lang="lt-LT" dirty="0">
                <a:latin typeface="Bodoni 72 Book" pitchFamily="2" charset="0"/>
              </a:rPr>
              <a:t>Nesitvarko</a:t>
            </a:r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7" name="Rectangle 308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 descr="Opposite arrows - Free arrows icons">
            <a:extLst>
              <a:ext uri="{FF2B5EF4-FFF2-40B4-BE49-F238E27FC236}">
                <a16:creationId xmlns:a16="http://schemas.microsoft.com/office/drawing/2014/main" id="{5C375F11-D9FA-34BA-1D21-63D94D13A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5967" y="1359681"/>
            <a:ext cx="4170530" cy="417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619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C571D1-D308-C83B-5871-9D4558B9B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anchor="b">
            <a:normAutofit/>
          </a:bodyPr>
          <a:lstStyle/>
          <a:p>
            <a:r>
              <a:rPr lang="lt-LT" sz="4000" dirty="0">
                <a:latin typeface="Bodoni 72 Book" pitchFamily="2" charset="0"/>
              </a:rPr>
              <a:t>Turbūt galvojate kažką tokio: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EF680-F934-D26A-6C0C-750AA55AC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923" y="2405894"/>
            <a:ext cx="5315189" cy="3535083"/>
          </a:xfrm>
        </p:spPr>
        <p:txBody>
          <a:bodyPr anchor="t">
            <a:normAutofit/>
          </a:bodyPr>
          <a:lstStyle/>
          <a:p>
            <a:r>
              <a:rPr lang="lt-LT" dirty="0">
                <a:latin typeface="Bodoni 72 Book" pitchFamily="2" charset="0"/>
              </a:rPr>
              <a:t>Taisyklės</a:t>
            </a:r>
          </a:p>
          <a:p>
            <a:r>
              <a:rPr lang="lt-LT" dirty="0">
                <a:latin typeface="Bodoni 72 Book" pitchFamily="2" charset="0"/>
              </a:rPr>
              <a:t>Ribos</a:t>
            </a:r>
          </a:p>
          <a:p>
            <a:r>
              <a:rPr lang="lt-LT" dirty="0">
                <a:latin typeface="Bodoni 72 Book" pitchFamily="2" charset="0"/>
              </a:rPr>
              <a:t>Struktūra</a:t>
            </a:r>
          </a:p>
          <a:p>
            <a:r>
              <a:rPr lang="lt-LT" dirty="0">
                <a:latin typeface="Bodoni 72 Book" pitchFamily="2" charset="0"/>
              </a:rPr>
              <a:t>Reakcija į elgesį</a:t>
            </a:r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11" name="Rectangle 4110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13" name="Rectangle 4112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00" name="Picture 4" descr="Big idea - Free people icons">
            <a:extLst>
              <a:ext uri="{FF2B5EF4-FFF2-40B4-BE49-F238E27FC236}">
                <a16:creationId xmlns:a16="http://schemas.microsoft.com/office/drawing/2014/main" id="{74101D38-FE50-0649-CA8C-54A74D661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5967" y="1359681"/>
            <a:ext cx="4170530" cy="417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168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328104-D9F6-7416-9CF2-89D81EA6E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anchor="b">
            <a:normAutofit/>
          </a:bodyPr>
          <a:lstStyle/>
          <a:p>
            <a:r>
              <a:rPr lang="lt-LT" sz="4000">
                <a:latin typeface="Bodoni 72 Book" pitchFamily="2" charset="0"/>
              </a:rPr>
              <a:t>Pagrindinė mintis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924D9-D8BB-A2D1-CC55-4CB883A25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923" y="2405894"/>
            <a:ext cx="5315189" cy="3535083"/>
          </a:xfrm>
        </p:spPr>
        <p:txBody>
          <a:bodyPr anchor="t">
            <a:normAutofit/>
          </a:bodyPr>
          <a:lstStyle/>
          <a:p>
            <a:r>
              <a:rPr lang="lt-LT" dirty="0">
                <a:latin typeface="Bodoni 72 Book" pitchFamily="2" charset="0"/>
              </a:rPr>
              <a:t>Vaikas nesikeičia – keičiasi aplinka ir suaugusiųjų reakcijos</a:t>
            </a:r>
          </a:p>
          <a:p>
            <a:r>
              <a:rPr lang="lt-LT" dirty="0">
                <a:latin typeface="Bodoni 72 Book" pitchFamily="2" charset="0"/>
              </a:rPr>
              <a:t>Todėl šeimos įtraukimas nėra papildoma veikla – tai būtina elgesio pokyčio sąlyga</a:t>
            </a:r>
          </a:p>
        </p:txBody>
      </p:sp>
      <p:sp>
        <p:nvSpPr>
          <p:cNvPr id="5129" name="Rectangle 5128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1" name="Rectangle 5130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33" name="Rectangle 5132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35" name="Rectangle 5134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22" name="Picture 2" descr="Conclusion Generic Blue icon | Freepik">
            <a:extLst>
              <a:ext uri="{FF2B5EF4-FFF2-40B4-BE49-F238E27FC236}">
                <a16:creationId xmlns:a16="http://schemas.microsoft.com/office/drawing/2014/main" id="{3B90787B-CE7B-5C94-9E20-48B46C580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5967" y="1359681"/>
            <a:ext cx="4170530" cy="417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50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ernative Process 3">
            <a:extLst>
              <a:ext uri="{FF2B5EF4-FFF2-40B4-BE49-F238E27FC236}">
                <a16:creationId xmlns:a16="http://schemas.microsoft.com/office/drawing/2014/main" id="{FD65EEAC-F762-33B3-1D44-4BF7232067C1}"/>
              </a:ext>
            </a:extLst>
          </p:cNvPr>
          <p:cNvSpPr/>
          <p:nvPr/>
        </p:nvSpPr>
        <p:spPr>
          <a:xfrm>
            <a:off x="4622800" y="1196976"/>
            <a:ext cx="2946400" cy="1259840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3600" dirty="0">
                <a:latin typeface="Bodoni 72 Book" pitchFamily="2" charset="0"/>
              </a:rPr>
              <a:t>POKYTIS</a:t>
            </a:r>
          </a:p>
        </p:txBody>
      </p:sp>
      <p:sp>
        <p:nvSpPr>
          <p:cNvPr id="5" name="Alternative Process 4">
            <a:extLst>
              <a:ext uri="{FF2B5EF4-FFF2-40B4-BE49-F238E27FC236}">
                <a16:creationId xmlns:a16="http://schemas.microsoft.com/office/drawing/2014/main" id="{17F5D233-9CA0-DFBC-4B1D-0240E93A64BA}"/>
              </a:ext>
            </a:extLst>
          </p:cNvPr>
          <p:cNvSpPr/>
          <p:nvPr/>
        </p:nvSpPr>
        <p:spPr>
          <a:xfrm>
            <a:off x="8747760" y="4029392"/>
            <a:ext cx="2946400" cy="1259840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800" dirty="0">
                <a:latin typeface="Bodoni 72 Book" pitchFamily="2" charset="0"/>
              </a:rPr>
              <a:t>BENDRAS TIKLAS</a:t>
            </a:r>
          </a:p>
        </p:txBody>
      </p:sp>
      <p:sp>
        <p:nvSpPr>
          <p:cNvPr id="6" name="Alternative Process 5">
            <a:extLst>
              <a:ext uri="{FF2B5EF4-FFF2-40B4-BE49-F238E27FC236}">
                <a16:creationId xmlns:a16="http://schemas.microsoft.com/office/drawing/2014/main" id="{3E444497-24F5-DDF0-B102-A064B8001ABC}"/>
              </a:ext>
            </a:extLst>
          </p:cNvPr>
          <p:cNvSpPr/>
          <p:nvPr/>
        </p:nvSpPr>
        <p:spPr>
          <a:xfrm>
            <a:off x="497840" y="4029392"/>
            <a:ext cx="2946400" cy="1259840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800" dirty="0">
                <a:latin typeface="Bodoni 72 Book" pitchFamily="2" charset="0"/>
              </a:rPr>
              <a:t>NUOSEKLUMAS</a:t>
            </a:r>
          </a:p>
        </p:txBody>
      </p:sp>
      <p:sp>
        <p:nvSpPr>
          <p:cNvPr id="7" name="Alternative Process 6">
            <a:extLst>
              <a:ext uri="{FF2B5EF4-FFF2-40B4-BE49-F238E27FC236}">
                <a16:creationId xmlns:a16="http://schemas.microsoft.com/office/drawing/2014/main" id="{99610345-F544-7E40-B690-B722E707B0FF}"/>
              </a:ext>
            </a:extLst>
          </p:cNvPr>
          <p:cNvSpPr/>
          <p:nvPr/>
        </p:nvSpPr>
        <p:spPr>
          <a:xfrm>
            <a:off x="4622800" y="4029392"/>
            <a:ext cx="2946400" cy="1259840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800" dirty="0">
                <a:latin typeface="Bodoni 72 Book" pitchFamily="2" charset="0"/>
              </a:rPr>
              <a:t>VIENODOS STRATEGIJOS</a:t>
            </a:r>
          </a:p>
        </p:txBody>
      </p:sp>
      <p:sp>
        <p:nvSpPr>
          <p:cNvPr id="12" name="Equals 11">
            <a:extLst>
              <a:ext uri="{FF2B5EF4-FFF2-40B4-BE49-F238E27FC236}">
                <a16:creationId xmlns:a16="http://schemas.microsoft.com/office/drawing/2014/main" id="{8D5F305B-31C0-A5C9-0DCD-6A2E0940ECD9}"/>
              </a:ext>
            </a:extLst>
          </p:cNvPr>
          <p:cNvSpPr/>
          <p:nvPr/>
        </p:nvSpPr>
        <p:spPr>
          <a:xfrm>
            <a:off x="5588000" y="2926080"/>
            <a:ext cx="1036320" cy="502920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solidFill>
                <a:schemeClr val="tx1"/>
              </a:solidFill>
            </a:endParaRPr>
          </a:p>
        </p:txBody>
      </p:sp>
      <p:sp>
        <p:nvSpPr>
          <p:cNvPr id="13" name="Plus 12">
            <a:extLst>
              <a:ext uri="{FF2B5EF4-FFF2-40B4-BE49-F238E27FC236}">
                <a16:creationId xmlns:a16="http://schemas.microsoft.com/office/drawing/2014/main" id="{BC22C085-B7D8-4CD1-F314-060CF14EA3D5}"/>
              </a:ext>
            </a:extLst>
          </p:cNvPr>
          <p:cNvSpPr/>
          <p:nvPr/>
        </p:nvSpPr>
        <p:spPr>
          <a:xfrm>
            <a:off x="3738880" y="4374832"/>
            <a:ext cx="589280" cy="568960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4" name="Plus 13">
            <a:extLst>
              <a:ext uri="{FF2B5EF4-FFF2-40B4-BE49-F238E27FC236}">
                <a16:creationId xmlns:a16="http://schemas.microsoft.com/office/drawing/2014/main" id="{C6F8F7ED-410D-3B3F-10BC-A520EEEF5901}"/>
              </a:ext>
            </a:extLst>
          </p:cNvPr>
          <p:cNvSpPr/>
          <p:nvPr/>
        </p:nvSpPr>
        <p:spPr>
          <a:xfrm>
            <a:off x="7863840" y="4374832"/>
            <a:ext cx="589280" cy="568960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03254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19B62B-CB47-FABB-7D82-89C192C2F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lt-LT" sz="4000" dirty="0">
                <a:solidFill>
                  <a:srgbClr val="FFFFFF"/>
                </a:solidFill>
                <a:latin typeface="Bodoni 72 Book" pitchFamily="2" charset="0"/>
              </a:rPr>
              <a:t>Dažniausios partnerystės klaidos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C4DDD8B-2F08-0E30-FE12-B4AD669562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5907484"/>
              </p:ext>
            </p:extLst>
          </p:nvPr>
        </p:nvGraphicFramePr>
        <p:xfrm>
          <a:off x="365760" y="1727200"/>
          <a:ext cx="11663680" cy="5130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058370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1155</TotalTime>
  <Words>1505</Words>
  <Application>Microsoft Macintosh PowerPoint</Application>
  <PresentationFormat>Widescreen</PresentationFormat>
  <Paragraphs>179</Paragraphs>
  <Slides>34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Aptos</vt:lpstr>
      <vt:lpstr>Aptos Display</vt:lpstr>
      <vt:lpstr>Arial</vt:lpstr>
      <vt:lpstr>Bodoni 72 Book</vt:lpstr>
      <vt:lpstr>Bodoni 72 Book</vt:lpstr>
      <vt:lpstr>Office Theme</vt:lpstr>
      <vt:lpstr>Šeimos įtraukimas į ugdymo procesą: partnerystė, kuri duodą rezultatą</vt:lpstr>
      <vt:lpstr>Patirtis, kuri formavo mano požiūrį į šeimos įtraukimą</vt:lpstr>
      <vt:lpstr>Kodėl šeimos įtraukimas keičia vaiko elgesį?</vt:lpstr>
      <vt:lpstr>Kas iš jūsų esate girdėję šias frazes?</vt:lpstr>
      <vt:lpstr>Kas jūsų manymu skiriasi tarp šių dviejų aplinkų?</vt:lpstr>
      <vt:lpstr>Turbūt galvojate kažką tokio:</vt:lpstr>
      <vt:lpstr>Pagrindinė mintis</vt:lpstr>
      <vt:lpstr>PowerPoint Presentation</vt:lpstr>
      <vt:lpstr>Dažniausios partnerystės klaidos</vt:lpstr>
      <vt:lpstr>Frazės, kurios neveikia</vt:lpstr>
      <vt:lpstr>Kodėl tai neveikia?</vt:lpstr>
      <vt:lpstr>Kaip atrodo tikra partnerystė?</vt:lpstr>
      <vt:lpstr>Kaip įtraukti tėvus praktiškai?</vt:lpstr>
      <vt:lpstr>Maži tikslai – dideli pokyčiai</vt:lpstr>
      <vt:lpstr>Atvejo pvz. nr.1 - apsirengimas</vt:lpstr>
      <vt:lpstr>Atvejo pavyzdys nr.2 – pykčio priepuoliai</vt:lpstr>
      <vt:lpstr>Atvejo pavyzdys nr.3 – savo eilės laukimas</vt:lpstr>
      <vt:lpstr>Darbas su iššūkių patiriančiomis šeimomis</vt:lpstr>
      <vt:lpstr>Dažniausi mitai apie šeimos neįsitraukimą</vt:lpstr>
      <vt:lpstr>Realybė </vt:lpstr>
      <vt:lpstr>Istorija I – mama, kuri bijojo ateiti į darželį</vt:lpstr>
      <vt:lpstr>PowerPoint Presentation</vt:lpstr>
      <vt:lpstr>Istorija II – Tėtis, kuris sakė: jis manęs neklauso</vt:lpstr>
      <vt:lpstr>PowerPoint Presentation</vt:lpstr>
      <vt:lpstr>Bendradarbiavimą su šeimomis skatinančių santykių kūrimas (informacija pagal S. Ališiauskienę (2005). Specialistų ir šeimų partnerystės modelis.)</vt:lpstr>
      <vt:lpstr>PowerPoint Presentation</vt:lpstr>
      <vt:lpstr>PowerPoint Presentation</vt:lpstr>
      <vt:lpstr>Tėvų supratimas apie jų vaiko SUP</vt:lpstr>
      <vt:lpstr>PowerPoint Presentation</vt:lpstr>
      <vt:lpstr>Kas dar padeda pritraukti tėvus?</vt:lpstr>
      <vt:lpstr>PowerPoint Presentation</vt:lpstr>
      <vt:lpstr>Geriausia pagalba - supratimas</vt:lpstr>
      <vt:lpstr>PowerPoint Presentation</vt:lpstr>
      <vt:lpstr>Susisiekime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Giedrė Skaisgirytė-Kairė</dc:creator>
  <cp:lastModifiedBy>Giedrė Skaisgirytė-Kairė</cp:lastModifiedBy>
  <cp:revision>15</cp:revision>
  <dcterms:created xsi:type="dcterms:W3CDTF">2026-03-09T11:50:05Z</dcterms:created>
  <dcterms:modified xsi:type="dcterms:W3CDTF">2026-03-10T07:05:10Z</dcterms:modified>
</cp:coreProperties>
</file>